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2"/>
  </p:notesMasterIdLst>
  <p:handoutMasterIdLst>
    <p:handoutMasterId r:id="rId23"/>
  </p:handoutMasterIdLst>
  <p:sldIdLst>
    <p:sldId id="278" r:id="rId2"/>
    <p:sldId id="324" r:id="rId3"/>
    <p:sldId id="261" r:id="rId4"/>
    <p:sldId id="379" r:id="rId5"/>
    <p:sldId id="265" r:id="rId6"/>
    <p:sldId id="378" r:id="rId7"/>
    <p:sldId id="270" r:id="rId8"/>
    <p:sldId id="295" r:id="rId9"/>
    <p:sldId id="381" r:id="rId10"/>
    <p:sldId id="285" r:id="rId11"/>
    <p:sldId id="380" r:id="rId12"/>
    <p:sldId id="267" r:id="rId13"/>
    <p:sldId id="286" r:id="rId14"/>
    <p:sldId id="287" r:id="rId15"/>
    <p:sldId id="382" r:id="rId16"/>
    <p:sldId id="383" r:id="rId17"/>
    <p:sldId id="288" r:id="rId18"/>
    <p:sldId id="384" r:id="rId19"/>
    <p:sldId id="385" r:id="rId20"/>
    <p:sldId id="291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C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5A924F-5BF6-43FF-97D7-B0338850D50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37C72EC-B893-48F0-B15E-6C3512EF2A21}">
      <dgm:prSet/>
      <dgm:spPr/>
      <dgm:t>
        <a:bodyPr/>
        <a:lstStyle/>
        <a:p>
          <a:r>
            <a:rPr lang="en-AU"/>
            <a:t>Advocacy platform </a:t>
          </a:r>
          <a:endParaRPr lang="en-US"/>
        </a:p>
      </dgm:t>
    </dgm:pt>
    <dgm:pt modelId="{1195EB17-0950-499B-AE23-925D9D9FD33D}" type="parTrans" cxnId="{0EBE0C1A-1147-4D8D-8407-7E6B4B852684}">
      <dgm:prSet/>
      <dgm:spPr/>
      <dgm:t>
        <a:bodyPr/>
        <a:lstStyle/>
        <a:p>
          <a:endParaRPr lang="en-US"/>
        </a:p>
      </dgm:t>
    </dgm:pt>
    <dgm:pt modelId="{42CDDFC0-E4FF-4C47-AFD0-121B17AE1959}" type="sibTrans" cxnId="{0EBE0C1A-1147-4D8D-8407-7E6B4B852684}">
      <dgm:prSet/>
      <dgm:spPr/>
      <dgm:t>
        <a:bodyPr/>
        <a:lstStyle/>
        <a:p>
          <a:endParaRPr lang="en-US"/>
        </a:p>
      </dgm:t>
    </dgm:pt>
    <dgm:pt modelId="{8252259E-6715-49D2-94E9-4775B4355AF3}">
      <dgm:prSet/>
      <dgm:spPr/>
      <dgm:t>
        <a:bodyPr/>
        <a:lstStyle/>
        <a:p>
          <a:r>
            <a:rPr lang="en-AU"/>
            <a:t>Cautionary platform </a:t>
          </a:r>
          <a:endParaRPr lang="en-US"/>
        </a:p>
      </dgm:t>
    </dgm:pt>
    <dgm:pt modelId="{38C55564-A174-4574-B497-42E95A339C37}" type="parTrans" cxnId="{2794424D-3CA8-4813-92E8-50DDF9B5479A}">
      <dgm:prSet/>
      <dgm:spPr/>
      <dgm:t>
        <a:bodyPr/>
        <a:lstStyle/>
        <a:p>
          <a:endParaRPr lang="en-US"/>
        </a:p>
      </dgm:t>
    </dgm:pt>
    <dgm:pt modelId="{25844C0F-8D42-4B0B-8ED6-E682F25A0B87}" type="sibTrans" cxnId="{2794424D-3CA8-4813-92E8-50DDF9B5479A}">
      <dgm:prSet/>
      <dgm:spPr/>
      <dgm:t>
        <a:bodyPr/>
        <a:lstStyle/>
        <a:p>
          <a:endParaRPr lang="en-US"/>
        </a:p>
      </dgm:t>
    </dgm:pt>
    <dgm:pt modelId="{319459E4-CBA5-409E-A8BB-C084E7CA5096}">
      <dgm:prSet/>
      <dgm:spPr/>
      <dgm:t>
        <a:bodyPr/>
        <a:lstStyle/>
        <a:p>
          <a:r>
            <a:rPr lang="en-AU"/>
            <a:t>Adaptancy platform </a:t>
          </a:r>
          <a:endParaRPr lang="en-US"/>
        </a:p>
      </dgm:t>
    </dgm:pt>
    <dgm:pt modelId="{D40290DE-524D-4A75-8D7A-BECDA1C09427}" type="parTrans" cxnId="{D78AAB89-C31C-474C-B011-4ADA88AB98FC}">
      <dgm:prSet/>
      <dgm:spPr/>
      <dgm:t>
        <a:bodyPr/>
        <a:lstStyle/>
        <a:p>
          <a:endParaRPr lang="en-US"/>
        </a:p>
      </dgm:t>
    </dgm:pt>
    <dgm:pt modelId="{623D32D1-816A-416D-ABF2-701567E9F6C2}" type="sibTrans" cxnId="{D78AAB89-C31C-474C-B011-4ADA88AB98FC}">
      <dgm:prSet/>
      <dgm:spPr/>
      <dgm:t>
        <a:bodyPr/>
        <a:lstStyle/>
        <a:p>
          <a:endParaRPr lang="en-US"/>
        </a:p>
      </dgm:t>
    </dgm:pt>
    <dgm:pt modelId="{BD6B2A25-228D-4C65-9768-B51ADF5C83DD}">
      <dgm:prSet/>
      <dgm:spPr/>
      <dgm:t>
        <a:bodyPr/>
        <a:lstStyle/>
        <a:p>
          <a:r>
            <a:rPr lang="en-AU"/>
            <a:t>Knowledge-based platform </a:t>
          </a:r>
          <a:endParaRPr lang="en-US"/>
        </a:p>
      </dgm:t>
    </dgm:pt>
    <dgm:pt modelId="{9C8D1D70-72BE-4656-BE8D-34433B349956}" type="parTrans" cxnId="{CFE7523E-05EA-4738-8D17-3CE5DF38E5C5}">
      <dgm:prSet/>
      <dgm:spPr/>
      <dgm:t>
        <a:bodyPr/>
        <a:lstStyle/>
        <a:p>
          <a:endParaRPr lang="en-US"/>
        </a:p>
      </dgm:t>
    </dgm:pt>
    <dgm:pt modelId="{17AAA025-EA43-453B-BD6E-F1BAF8388A4D}" type="sibTrans" cxnId="{CFE7523E-05EA-4738-8D17-3CE5DF38E5C5}">
      <dgm:prSet/>
      <dgm:spPr/>
      <dgm:t>
        <a:bodyPr/>
        <a:lstStyle/>
        <a:p>
          <a:endParaRPr lang="en-US"/>
        </a:p>
      </dgm:t>
    </dgm:pt>
    <dgm:pt modelId="{4C3952DE-BC1C-4EC6-9233-6F69F9D74097}">
      <dgm:prSet/>
      <dgm:spPr/>
      <dgm:t>
        <a:bodyPr/>
        <a:lstStyle/>
        <a:p>
          <a:r>
            <a:rPr lang="en-AU"/>
            <a:t>Sustainability-oriented platform </a:t>
          </a:r>
          <a:endParaRPr lang="en-US"/>
        </a:p>
      </dgm:t>
    </dgm:pt>
    <dgm:pt modelId="{F8083586-3CC8-4E93-B644-CF90DC11C1E1}" type="parTrans" cxnId="{76ECF6F4-DA8A-4119-8C0B-BC1F1B74DD6D}">
      <dgm:prSet/>
      <dgm:spPr/>
      <dgm:t>
        <a:bodyPr/>
        <a:lstStyle/>
        <a:p>
          <a:endParaRPr lang="en-US"/>
        </a:p>
      </dgm:t>
    </dgm:pt>
    <dgm:pt modelId="{9F301F36-90F3-4FD5-A4CB-193EE97A7DD1}" type="sibTrans" cxnId="{76ECF6F4-DA8A-4119-8C0B-BC1F1B74DD6D}">
      <dgm:prSet/>
      <dgm:spPr/>
      <dgm:t>
        <a:bodyPr/>
        <a:lstStyle/>
        <a:p>
          <a:endParaRPr lang="en-US"/>
        </a:p>
      </dgm:t>
    </dgm:pt>
    <dgm:pt modelId="{7523E63C-6262-4ADA-B29C-7F4D81D5C51A}">
      <dgm:prSet/>
      <dgm:spPr/>
      <dgm:t>
        <a:bodyPr/>
        <a:lstStyle/>
        <a:p>
          <a:r>
            <a:rPr lang="en-AU"/>
            <a:t>Ethics based platform </a:t>
          </a:r>
          <a:endParaRPr lang="en-US"/>
        </a:p>
      </dgm:t>
    </dgm:pt>
    <dgm:pt modelId="{8D761F5D-97E3-47A1-8797-3321E10A616B}" type="parTrans" cxnId="{4CCA9042-E064-4205-95DF-2213DD5E3963}">
      <dgm:prSet/>
      <dgm:spPr/>
      <dgm:t>
        <a:bodyPr/>
        <a:lstStyle/>
        <a:p>
          <a:endParaRPr lang="en-US"/>
        </a:p>
      </dgm:t>
    </dgm:pt>
    <dgm:pt modelId="{00759C55-2FD5-41F2-9853-64418ECE8021}" type="sibTrans" cxnId="{4CCA9042-E064-4205-95DF-2213DD5E3963}">
      <dgm:prSet/>
      <dgm:spPr/>
      <dgm:t>
        <a:bodyPr/>
        <a:lstStyle/>
        <a:p>
          <a:endParaRPr lang="en-US"/>
        </a:p>
      </dgm:t>
    </dgm:pt>
    <dgm:pt modelId="{9E8E7FF2-6A8C-4B30-9F70-151EBE3CF574}" type="pres">
      <dgm:prSet presAssocID="{B15A924F-5BF6-43FF-97D7-B0338850D5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DF1E874-4485-4F69-9E79-4DCBDAB4E283}" type="pres">
      <dgm:prSet presAssocID="{D37C72EC-B893-48F0-B15E-6C3512EF2A2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0653DE-83C2-4E21-AE87-82F7A8B2E520}" type="pres">
      <dgm:prSet presAssocID="{42CDDFC0-E4FF-4C47-AFD0-121B17AE1959}" presName="sibTrans" presStyleCnt="0"/>
      <dgm:spPr/>
    </dgm:pt>
    <dgm:pt modelId="{D8C9AC56-E260-4414-B2D6-B35B860DC4EC}" type="pres">
      <dgm:prSet presAssocID="{8252259E-6715-49D2-94E9-4775B4355AF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096ACA-82EB-47B0-B4A5-6DB56A57149A}" type="pres">
      <dgm:prSet presAssocID="{25844C0F-8D42-4B0B-8ED6-E682F25A0B87}" presName="sibTrans" presStyleCnt="0"/>
      <dgm:spPr/>
    </dgm:pt>
    <dgm:pt modelId="{2B0DF16D-4570-45C2-8964-28A0B42283CB}" type="pres">
      <dgm:prSet presAssocID="{319459E4-CBA5-409E-A8BB-C084E7CA509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8D84BD-D771-4701-9A85-19847CC2889F}" type="pres">
      <dgm:prSet presAssocID="{623D32D1-816A-416D-ABF2-701567E9F6C2}" presName="sibTrans" presStyleCnt="0"/>
      <dgm:spPr/>
    </dgm:pt>
    <dgm:pt modelId="{EB0EDC66-C4DA-49A7-9743-7D21F0378E40}" type="pres">
      <dgm:prSet presAssocID="{BD6B2A25-228D-4C65-9768-B51ADF5C83D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59C0FF-5EC4-4F71-999D-B1229C034DE8}" type="pres">
      <dgm:prSet presAssocID="{17AAA025-EA43-453B-BD6E-F1BAF8388A4D}" presName="sibTrans" presStyleCnt="0"/>
      <dgm:spPr/>
    </dgm:pt>
    <dgm:pt modelId="{224D39EC-F572-405C-B7E6-A22096C77288}" type="pres">
      <dgm:prSet presAssocID="{4C3952DE-BC1C-4EC6-9233-6F69F9D7409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BA88AA-CCC3-47FE-ADD4-BEDF6787041F}" type="pres">
      <dgm:prSet presAssocID="{9F301F36-90F3-4FD5-A4CB-193EE97A7DD1}" presName="sibTrans" presStyleCnt="0"/>
      <dgm:spPr/>
    </dgm:pt>
    <dgm:pt modelId="{0B9E9971-191A-42EB-9505-5AF814C0FAF1}" type="pres">
      <dgm:prSet presAssocID="{7523E63C-6262-4ADA-B29C-7F4D81D5C51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794424D-3CA8-4813-92E8-50DDF9B5479A}" srcId="{B15A924F-5BF6-43FF-97D7-B0338850D502}" destId="{8252259E-6715-49D2-94E9-4775B4355AF3}" srcOrd="1" destOrd="0" parTransId="{38C55564-A174-4574-B497-42E95A339C37}" sibTransId="{25844C0F-8D42-4B0B-8ED6-E682F25A0B87}"/>
    <dgm:cxn modelId="{381A577B-270B-4296-9A64-622F008326B3}" type="presOf" srcId="{4C3952DE-BC1C-4EC6-9233-6F69F9D74097}" destId="{224D39EC-F572-405C-B7E6-A22096C77288}" srcOrd="0" destOrd="0" presId="urn:microsoft.com/office/officeart/2005/8/layout/default"/>
    <dgm:cxn modelId="{50BB54CD-7398-4282-930B-4800B7D38C3B}" type="presOf" srcId="{7523E63C-6262-4ADA-B29C-7F4D81D5C51A}" destId="{0B9E9971-191A-42EB-9505-5AF814C0FAF1}" srcOrd="0" destOrd="0" presId="urn:microsoft.com/office/officeart/2005/8/layout/default"/>
    <dgm:cxn modelId="{CFE7523E-05EA-4738-8D17-3CE5DF38E5C5}" srcId="{B15A924F-5BF6-43FF-97D7-B0338850D502}" destId="{BD6B2A25-228D-4C65-9768-B51ADF5C83DD}" srcOrd="3" destOrd="0" parTransId="{9C8D1D70-72BE-4656-BE8D-34433B349956}" sibTransId="{17AAA025-EA43-453B-BD6E-F1BAF8388A4D}"/>
    <dgm:cxn modelId="{4CCA9042-E064-4205-95DF-2213DD5E3963}" srcId="{B15A924F-5BF6-43FF-97D7-B0338850D502}" destId="{7523E63C-6262-4ADA-B29C-7F4D81D5C51A}" srcOrd="5" destOrd="0" parTransId="{8D761F5D-97E3-47A1-8797-3321E10A616B}" sibTransId="{00759C55-2FD5-41F2-9853-64418ECE8021}"/>
    <dgm:cxn modelId="{D78AAB89-C31C-474C-B011-4ADA88AB98FC}" srcId="{B15A924F-5BF6-43FF-97D7-B0338850D502}" destId="{319459E4-CBA5-409E-A8BB-C084E7CA5096}" srcOrd="2" destOrd="0" parTransId="{D40290DE-524D-4A75-8D7A-BECDA1C09427}" sibTransId="{623D32D1-816A-416D-ABF2-701567E9F6C2}"/>
    <dgm:cxn modelId="{0EBE0C1A-1147-4D8D-8407-7E6B4B852684}" srcId="{B15A924F-5BF6-43FF-97D7-B0338850D502}" destId="{D37C72EC-B893-48F0-B15E-6C3512EF2A21}" srcOrd="0" destOrd="0" parTransId="{1195EB17-0950-499B-AE23-925D9D9FD33D}" sibTransId="{42CDDFC0-E4FF-4C47-AFD0-121B17AE1959}"/>
    <dgm:cxn modelId="{65A022CC-8D6D-4F2C-89AE-F6010D9F26F0}" type="presOf" srcId="{D37C72EC-B893-48F0-B15E-6C3512EF2A21}" destId="{FDF1E874-4485-4F69-9E79-4DCBDAB4E283}" srcOrd="0" destOrd="0" presId="urn:microsoft.com/office/officeart/2005/8/layout/default"/>
    <dgm:cxn modelId="{01094C13-9D04-4BC4-9A82-0FA5CE4BCB59}" type="presOf" srcId="{BD6B2A25-228D-4C65-9768-B51ADF5C83DD}" destId="{EB0EDC66-C4DA-49A7-9743-7D21F0378E40}" srcOrd="0" destOrd="0" presId="urn:microsoft.com/office/officeart/2005/8/layout/default"/>
    <dgm:cxn modelId="{76ECF6F4-DA8A-4119-8C0B-BC1F1B74DD6D}" srcId="{B15A924F-5BF6-43FF-97D7-B0338850D502}" destId="{4C3952DE-BC1C-4EC6-9233-6F69F9D74097}" srcOrd="4" destOrd="0" parTransId="{F8083586-3CC8-4E93-B644-CF90DC11C1E1}" sibTransId="{9F301F36-90F3-4FD5-A4CB-193EE97A7DD1}"/>
    <dgm:cxn modelId="{46A5FB5E-58EF-4837-A349-EE766B16303F}" type="presOf" srcId="{319459E4-CBA5-409E-A8BB-C084E7CA5096}" destId="{2B0DF16D-4570-45C2-8964-28A0B42283CB}" srcOrd="0" destOrd="0" presId="urn:microsoft.com/office/officeart/2005/8/layout/default"/>
    <dgm:cxn modelId="{BFAB7F6B-7A2C-4F92-8B52-BF769A1EE50A}" type="presOf" srcId="{8252259E-6715-49D2-94E9-4775B4355AF3}" destId="{D8C9AC56-E260-4414-B2D6-B35B860DC4EC}" srcOrd="0" destOrd="0" presId="urn:microsoft.com/office/officeart/2005/8/layout/default"/>
    <dgm:cxn modelId="{26AA2532-3774-4862-8E81-4C1B372A9E5C}" type="presOf" srcId="{B15A924F-5BF6-43FF-97D7-B0338850D502}" destId="{9E8E7FF2-6A8C-4B30-9F70-151EBE3CF574}" srcOrd="0" destOrd="0" presId="urn:microsoft.com/office/officeart/2005/8/layout/default"/>
    <dgm:cxn modelId="{DBDDE984-DC93-483C-B275-6795F2C0D186}" type="presParOf" srcId="{9E8E7FF2-6A8C-4B30-9F70-151EBE3CF574}" destId="{FDF1E874-4485-4F69-9E79-4DCBDAB4E283}" srcOrd="0" destOrd="0" presId="urn:microsoft.com/office/officeart/2005/8/layout/default"/>
    <dgm:cxn modelId="{90B4BBEC-B156-4886-B64A-CBDF5E92AC6D}" type="presParOf" srcId="{9E8E7FF2-6A8C-4B30-9F70-151EBE3CF574}" destId="{420653DE-83C2-4E21-AE87-82F7A8B2E520}" srcOrd="1" destOrd="0" presId="urn:microsoft.com/office/officeart/2005/8/layout/default"/>
    <dgm:cxn modelId="{78A83C4D-2DBD-4CE6-9E1D-0FD37CCF92C2}" type="presParOf" srcId="{9E8E7FF2-6A8C-4B30-9F70-151EBE3CF574}" destId="{D8C9AC56-E260-4414-B2D6-B35B860DC4EC}" srcOrd="2" destOrd="0" presId="urn:microsoft.com/office/officeart/2005/8/layout/default"/>
    <dgm:cxn modelId="{875F110E-DD09-4D58-823C-92B51A5337AF}" type="presParOf" srcId="{9E8E7FF2-6A8C-4B30-9F70-151EBE3CF574}" destId="{D0096ACA-82EB-47B0-B4A5-6DB56A57149A}" srcOrd="3" destOrd="0" presId="urn:microsoft.com/office/officeart/2005/8/layout/default"/>
    <dgm:cxn modelId="{D016D7C3-39EB-4186-94F7-F16C59EF7B38}" type="presParOf" srcId="{9E8E7FF2-6A8C-4B30-9F70-151EBE3CF574}" destId="{2B0DF16D-4570-45C2-8964-28A0B42283CB}" srcOrd="4" destOrd="0" presId="urn:microsoft.com/office/officeart/2005/8/layout/default"/>
    <dgm:cxn modelId="{1CF0A856-D263-4168-A9BD-18D8E357BA19}" type="presParOf" srcId="{9E8E7FF2-6A8C-4B30-9F70-151EBE3CF574}" destId="{1F8D84BD-D771-4701-9A85-19847CC2889F}" srcOrd="5" destOrd="0" presId="urn:microsoft.com/office/officeart/2005/8/layout/default"/>
    <dgm:cxn modelId="{6F7B6D32-1422-4CC0-8BF1-E3E27538A598}" type="presParOf" srcId="{9E8E7FF2-6A8C-4B30-9F70-151EBE3CF574}" destId="{EB0EDC66-C4DA-49A7-9743-7D21F0378E40}" srcOrd="6" destOrd="0" presId="urn:microsoft.com/office/officeart/2005/8/layout/default"/>
    <dgm:cxn modelId="{0332245A-AE4F-4A21-8B72-E406BC1389AF}" type="presParOf" srcId="{9E8E7FF2-6A8C-4B30-9F70-151EBE3CF574}" destId="{7A59C0FF-5EC4-4F71-999D-B1229C034DE8}" srcOrd="7" destOrd="0" presId="urn:microsoft.com/office/officeart/2005/8/layout/default"/>
    <dgm:cxn modelId="{01F88631-0B96-41FE-86D6-0D94673ECAD6}" type="presParOf" srcId="{9E8E7FF2-6A8C-4B30-9F70-151EBE3CF574}" destId="{224D39EC-F572-405C-B7E6-A22096C77288}" srcOrd="8" destOrd="0" presId="urn:microsoft.com/office/officeart/2005/8/layout/default"/>
    <dgm:cxn modelId="{A69393FF-CC4A-4003-B69C-AF095F2511FB}" type="presParOf" srcId="{9E8E7FF2-6A8C-4B30-9F70-151EBE3CF574}" destId="{CDBA88AA-CCC3-47FE-ADD4-BEDF6787041F}" srcOrd="9" destOrd="0" presId="urn:microsoft.com/office/officeart/2005/8/layout/default"/>
    <dgm:cxn modelId="{4BE84802-2CA8-44F8-B686-330B4F03EA0F}" type="presParOf" srcId="{9E8E7FF2-6A8C-4B30-9F70-151EBE3CF574}" destId="{0B9E9971-191A-42EB-9505-5AF814C0FAF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19B739-1410-4B45-B28C-BC9E9A3F0339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7E1A28E-D5AB-4EE7-AF51-E0F26E2ECF97}">
      <dgm:prSet custT="1"/>
      <dgm:spPr/>
      <dgm:t>
        <a:bodyPr/>
        <a:lstStyle/>
        <a:p>
          <a:r>
            <a:rPr lang="en-AU" sz="1600" dirty="0"/>
            <a:t>Deontology: </a:t>
          </a:r>
        </a:p>
        <a:p>
          <a:r>
            <a:rPr lang="en-AU" sz="1600" dirty="0"/>
            <a:t>moral duty, moral rules always apply, no room for alternatives. Code of ethics. </a:t>
          </a:r>
          <a:endParaRPr lang="en-US" sz="1600" dirty="0"/>
        </a:p>
      </dgm:t>
    </dgm:pt>
    <dgm:pt modelId="{02DC4541-D8C9-4D73-9EF3-FB3B7F0038ED}" type="parTrans" cxnId="{9E66070F-B308-4775-9F3B-D1767D4879DD}">
      <dgm:prSet/>
      <dgm:spPr/>
      <dgm:t>
        <a:bodyPr/>
        <a:lstStyle/>
        <a:p>
          <a:endParaRPr lang="en-US"/>
        </a:p>
      </dgm:t>
    </dgm:pt>
    <dgm:pt modelId="{D4272D26-7917-4A9E-A0FF-248E995EF30E}" type="sibTrans" cxnId="{9E66070F-B308-4775-9F3B-D1767D4879DD}">
      <dgm:prSet/>
      <dgm:spPr/>
      <dgm:t>
        <a:bodyPr/>
        <a:lstStyle/>
        <a:p>
          <a:endParaRPr lang="en-US"/>
        </a:p>
      </dgm:t>
    </dgm:pt>
    <dgm:pt modelId="{0429AC67-3660-41B8-89D4-C3AD0A0F52B2}">
      <dgm:prSet custT="1"/>
      <dgm:spPr/>
      <dgm:t>
        <a:bodyPr/>
        <a:lstStyle/>
        <a:p>
          <a:r>
            <a:rPr lang="en-AU" sz="1400" dirty="0"/>
            <a:t>Utilitarianism: </a:t>
          </a:r>
        </a:p>
        <a:p>
          <a:r>
            <a:rPr lang="en-AU" sz="1400" dirty="0"/>
            <a:t>looks for greatest good from that action, each situation must be evaluated according to actors, context and consequences. </a:t>
          </a:r>
          <a:endParaRPr lang="en-US" sz="1400" dirty="0"/>
        </a:p>
      </dgm:t>
    </dgm:pt>
    <dgm:pt modelId="{E83CD6EC-0CC6-4F74-A522-B29EF1E5D7B1}" type="parTrans" cxnId="{BF660114-6B8C-4C19-8F7C-D847183C9DE7}">
      <dgm:prSet/>
      <dgm:spPr/>
      <dgm:t>
        <a:bodyPr/>
        <a:lstStyle/>
        <a:p>
          <a:endParaRPr lang="en-US"/>
        </a:p>
      </dgm:t>
    </dgm:pt>
    <dgm:pt modelId="{9D0C55EB-34CC-456F-82EA-8906A17137FA}" type="sibTrans" cxnId="{BF660114-6B8C-4C19-8F7C-D847183C9DE7}">
      <dgm:prSet/>
      <dgm:spPr/>
      <dgm:t>
        <a:bodyPr/>
        <a:lstStyle/>
        <a:p>
          <a:endParaRPr lang="en-US"/>
        </a:p>
      </dgm:t>
    </dgm:pt>
    <dgm:pt modelId="{6770B18A-09CC-4128-BC5A-4C57E05C26A5}">
      <dgm:prSet/>
      <dgm:spPr/>
      <dgm:t>
        <a:bodyPr/>
        <a:lstStyle/>
        <a:p>
          <a:r>
            <a:rPr lang="en-AU" dirty="0"/>
            <a:t>Relativism: </a:t>
          </a:r>
        </a:p>
        <a:p>
          <a:r>
            <a:rPr lang="en-AU" dirty="0"/>
            <a:t>morals evolve and change with social norms over a period of time, and it is up to the individual to establish his or her own moral compass (subjective relativism) or act in accordance with their socio-cultural norms of right and wrong (cultural relativism). </a:t>
          </a:r>
          <a:endParaRPr lang="en-US" dirty="0"/>
        </a:p>
      </dgm:t>
    </dgm:pt>
    <dgm:pt modelId="{F1DE8B23-F233-4FC5-9DE3-AEEA90FC5B7C}" type="parTrans" cxnId="{AF3D89BF-BC49-4A1C-8A69-0ED9DB469479}">
      <dgm:prSet/>
      <dgm:spPr/>
      <dgm:t>
        <a:bodyPr/>
        <a:lstStyle/>
        <a:p>
          <a:endParaRPr lang="en-US"/>
        </a:p>
      </dgm:t>
    </dgm:pt>
    <dgm:pt modelId="{E9D7127C-A676-4846-B445-1AA3164024B1}" type="sibTrans" cxnId="{AF3D89BF-BC49-4A1C-8A69-0ED9DB469479}">
      <dgm:prSet/>
      <dgm:spPr/>
      <dgm:t>
        <a:bodyPr/>
        <a:lstStyle/>
        <a:p>
          <a:endParaRPr lang="en-US"/>
        </a:p>
      </dgm:t>
    </dgm:pt>
    <dgm:pt modelId="{78532BC7-671D-4B60-A31C-54CBA75AA78D}">
      <dgm:prSet custT="1"/>
      <dgm:spPr/>
      <dgm:t>
        <a:bodyPr/>
        <a:lstStyle/>
        <a:p>
          <a:r>
            <a:rPr lang="en-AU" sz="1200" dirty="0"/>
            <a:t>Virtue ethics/</a:t>
          </a:r>
          <a:r>
            <a:rPr lang="en-AU" sz="1200" i="1" dirty="0"/>
            <a:t>phronesis</a:t>
          </a:r>
          <a:r>
            <a:rPr lang="en-AU" sz="1200" dirty="0"/>
            <a:t> – </a:t>
          </a:r>
        </a:p>
        <a:p>
          <a:r>
            <a:rPr lang="en-AU" sz="1600" dirty="0"/>
            <a:t>practice of virtues with discretion and with good intent</a:t>
          </a:r>
          <a:r>
            <a:rPr lang="en-AU" sz="1600" i="1" dirty="0"/>
            <a:t>.</a:t>
          </a:r>
          <a:r>
            <a:rPr lang="en-AU" sz="1600" dirty="0"/>
            <a:t>  </a:t>
          </a:r>
          <a:endParaRPr lang="en-US" sz="1600" dirty="0"/>
        </a:p>
      </dgm:t>
    </dgm:pt>
    <dgm:pt modelId="{631161BC-664D-4580-BB4C-13D6CE2CE467}" type="parTrans" cxnId="{BCCA4C69-7F4A-4C0A-BA2F-FD3798B1414C}">
      <dgm:prSet/>
      <dgm:spPr/>
      <dgm:t>
        <a:bodyPr/>
        <a:lstStyle/>
        <a:p>
          <a:endParaRPr lang="en-US"/>
        </a:p>
      </dgm:t>
    </dgm:pt>
    <dgm:pt modelId="{B5A6ED7F-08F0-4EC5-9918-07A9E7264871}" type="sibTrans" cxnId="{BCCA4C69-7F4A-4C0A-BA2F-FD3798B1414C}">
      <dgm:prSet/>
      <dgm:spPr/>
      <dgm:t>
        <a:bodyPr/>
        <a:lstStyle/>
        <a:p>
          <a:endParaRPr lang="en-US"/>
        </a:p>
      </dgm:t>
    </dgm:pt>
    <dgm:pt modelId="{F3DB3374-89B6-4B8F-AF5A-C2C9339A8115}" type="pres">
      <dgm:prSet presAssocID="{A519B739-1410-4B45-B28C-BC9E9A3F033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F0AA018-909C-4A0F-AFAE-94BF8A0A56CE}" type="pres">
      <dgm:prSet presAssocID="{57E1A28E-D5AB-4EE7-AF51-E0F26E2ECF9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4090B2-2DC0-46BC-8D58-1BC4FF4C98BE}" type="pres">
      <dgm:prSet presAssocID="{D4272D26-7917-4A9E-A0FF-248E995EF30E}" presName="sibTrans" presStyleCnt="0"/>
      <dgm:spPr/>
    </dgm:pt>
    <dgm:pt modelId="{7F5D59AC-EB35-4D7A-9D39-ED6AB21577CB}" type="pres">
      <dgm:prSet presAssocID="{0429AC67-3660-41B8-89D4-C3AD0A0F52B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23A285-30B8-49FE-945B-7BD8A8595306}" type="pres">
      <dgm:prSet presAssocID="{9D0C55EB-34CC-456F-82EA-8906A17137FA}" presName="sibTrans" presStyleCnt="0"/>
      <dgm:spPr/>
    </dgm:pt>
    <dgm:pt modelId="{3E1A215F-F4F4-4041-9F4E-43E3D6B4DE6C}" type="pres">
      <dgm:prSet presAssocID="{6770B18A-09CC-4128-BC5A-4C57E05C26A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BFA2DB-2307-4D9E-B2BF-B992B335B47E}" type="pres">
      <dgm:prSet presAssocID="{E9D7127C-A676-4846-B445-1AA3164024B1}" presName="sibTrans" presStyleCnt="0"/>
      <dgm:spPr/>
    </dgm:pt>
    <dgm:pt modelId="{89206076-6568-480E-B280-F0A439D7AFBD}" type="pres">
      <dgm:prSet presAssocID="{78532BC7-671D-4B60-A31C-54CBA75AA78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F660114-6B8C-4C19-8F7C-D847183C9DE7}" srcId="{A519B739-1410-4B45-B28C-BC9E9A3F0339}" destId="{0429AC67-3660-41B8-89D4-C3AD0A0F52B2}" srcOrd="1" destOrd="0" parTransId="{E83CD6EC-0CC6-4F74-A522-B29EF1E5D7B1}" sibTransId="{9D0C55EB-34CC-456F-82EA-8906A17137FA}"/>
    <dgm:cxn modelId="{9E66070F-B308-4775-9F3B-D1767D4879DD}" srcId="{A519B739-1410-4B45-B28C-BC9E9A3F0339}" destId="{57E1A28E-D5AB-4EE7-AF51-E0F26E2ECF97}" srcOrd="0" destOrd="0" parTransId="{02DC4541-D8C9-4D73-9EF3-FB3B7F0038ED}" sibTransId="{D4272D26-7917-4A9E-A0FF-248E995EF30E}"/>
    <dgm:cxn modelId="{AF3D89BF-BC49-4A1C-8A69-0ED9DB469479}" srcId="{A519B739-1410-4B45-B28C-BC9E9A3F0339}" destId="{6770B18A-09CC-4128-BC5A-4C57E05C26A5}" srcOrd="2" destOrd="0" parTransId="{F1DE8B23-F233-4FC5-9DE3-AEEA90FC5B7C}" sibTransId="{E9D7127C-A676-4846-B445-1AA3164024B1}"/>
    <dgm:cxn modelId="{C0B8EC71-0392-46E3-9AE2-B031EB100607}" type="presOf" srcId="{78532BC7-671D-4B60-A31C-54CBA75AA78D}" destId="{89206076-6568-480E-B280-F0A439D7AFBD}" srcOrd="0" destOrd="0" presId="urn:microsoft.com/office/officeart/2005/8/layout/default"/>
    <dgm:cxn modelId="{BCCA4C69-7F4A-4C0A-BA2F-FD3798B1414C}" srcId="{A519B739-1410-4B45-B28C-BC9E9A3F0339}" destId="{78532BC7-671D-4B60-A31C-54CBA75AA78D}" srcOrd="3" destOrd="0" parTransId="{631161BC-664D-4580-BB4C-13D6CE2CE467}" sibTransId="{B5A6ED7F-08F0-4EC5-9918-07A9E7264871}"/>
    <dgm:cxn modelId="{94D79155-2BF8-4668-B47F-7106678F73AC}" type="presOf" srcId="{0429AC67-3660-41B8-89D4-C3AD0A0F52B2}" destId="{7F5D59AC-EB35-4D7A-9D39-ED6AB21577CB}" srcOrd="0" destOrd="0" presId="urn:microsoft.com/office/officeart/2005/8/layout/default"/>
    <dgm:cxn modelId="{60D47BC2-25D4-492F-AB55-B22E15E449AE}" type="presOf" srcId="{A519B739-1410-4B45-B28C-BC9E9A3F0339}" destId="{F3DB3374-89B6-4B8F-AF5A-C2C9339A8115}" srcOrd="0" destOrd="0" presId="urn:microsoft.com/office/officeart/2005/8/layout/default"/>
    <dgm:cxn modelId="{CB26F811-669D-44B5-8974-3D0D4FBBC5BA}" type="presOf" srcId="{6770B18A-09CC-4128-BC5A-4C57E05C26A5}" destId="{3E1A215F-F4F4-4041-9F4E-43E3D6B4DE6C}" srcOrd="0" destOrd="0" presId="urn:microsoft.com/office/officeart/2005/8/layout/default"/>
    <dgm:cxn modelId="{E0D47AF7-A06A-4416-85D7-1FA1ABC6C9EF}" type="presOf" srcId="{57E1A28E-D5AB-4EE7-AF51-E0F26E2ECF97}" destId="{EF0AA018-909C-4A0F-AFAE-94BF8A0A56CE}" srcOrd="0" destOrd="0" presId="urn:microsoft.com/office/officeart/2005/8/layout/default"/>
    <dgm:cxn modelId="{B76677E9-E115-4196-98AD-6E543291D57D}" type="presParOf" srcId="{F3DB3374-89B6-4B8F-AF5A-C2C9339A8115}" destId="{EF0AA018-909C-4A0F-AFAE-94BF8A0A56CE}" srcOrd="0" destOrd="0" presId="urn:microsoft.com/office/officeart/2005/8/layout/default"/>
    <dgm:cxn modelId="{F6FFF581-941C-4CA9-9AA9-48B24F16B4DF}" type="presParOf" srcId="{F3DB3374-89B6-4B8F-AF5A-C2C9339A8115}" destId="{D24090B2-2DC0-46BC-8D58-1BC4FF4C98BE}" srcOrd="1" destOrd="0" presId="urn:microsoft.com/office/officeart/2005/8/layout/default"/>
    <dgm:cxn modelId="{5341C186-0739-4BE1-9D01-1030FE8935B3}" type="presParOf" srcId="{F3DB3374-89B6-4B8F-AF5A-C2C9339A8115}" destId="{7F5D59AC-EB35-4D7A-9D39-ED6AB21577CB}" srcOrd="2" destOrd="0" presId="urn:microsoft.com/office/officeart/2005/8/layout/default"/>
    <dgm:cxn modelId="{F5BEEE2C-666D-43F6-AD61-6706D3E4A4F2}" type="presParOf" srcId="{F3DB3374-89B6-4B8F-AF5A-C2C9339A8115}" destId="{9323A285-30B8-49FE-945B-7BD8A8595306}" srcOrd="3" destOrd="0" presId="urn:microsoft.com/office/officeart/2005/8/layout/default"/>
    <dgm:cxn modelId="{F31BEDC0-DA84-48ED-8931-8555BDB3A2DD}" type="presParOf" srcId="{F3DB3374-89B6-4B8F-AF5A-C2C9339A8115}" destId="{3E1A215F-F4F4-4041-9F4E-43E3D6B4DE6C}" srcOrd="4" destOrd="0" presId="urn:microsoft.com/office/officeart/2005/8/layout/default"/>
    <dgm:cxn modelId="{ED984DB8-F72A-46E4-A1DE-52270B88E46B}" type="presParOf" srcId="{F3DB3374-89B6-4B8F-AF5A-C2C9339A8115}" destId="{ADBFA2DB-2307-4D9E-B2BF-B992B335B47E}" srcOrd="5" destOrd="0" presId="urn:microsoft.com/office/officeart/2005/8/layout/default"/>
    <dgm:cxn modelId="{797F992C-6B98-4197-B56F-6882291FAA19}" type="presParOf" srcId="{F3DB3374-89B6-4B8F-AF5A-C2C9339A8115}" destId="{89206076-6568-480E-B280-F0A439D7AFB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1E874-4485-4F69-9E79-4DCBDAB4E283}">
      <dsp:nvSpPr>
        <dsp:cNvPr id="0" name=""/>
        <dsp:cNvSpPr/>
      </dsp:nvSpPr>
      <dsp:spPr>
        <a:xfrm>
          <a:off x="0" y="573683"/>
          <a:ext cx="2464593" cy="14787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500" kern="1200"/>
            <a:t>Advocacy platform </a:t>
          </a:r>
          <a:endParaRPr lang="en-US" sz="2500" kern="1200"/>
        </a:p>
      </dsp:txBody>
      <dsp:txXfrm>
        <a:off x="0" y="573683"/>
        <a:ext cx="2464593" cy="1478756"/>
      </dsp:txXfrm>
    </dsp:sp>
    <dsp:sp modelId="{D8C9AC56-E260-4414-B2D6-B35B860DC4EC}">
      <dsp:nvSpPr>
        <dsp:cNvPr id="0" name=""/>
        <dsp:cNvSpPr/>
      </dsp:nvSpPr>
      <dsp:spPr>
        <a:xfrm>
          <a:off x="2711053" y="573683"/>
          <a:ext cx="2464593" cy="14787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500" kern="1200"/>
            <a:t>Cautionary platform </a:t>
          </a:r>
          <a:endParaRPr lang="en-US" sz="2500" kern="1200"/>
        </a:p>
      </dsp:txBody>
      <dsp:txXfrm>
        <a:off x="2711053" y="573683"/>
        <a:ext cx="2464593" cy="1478756"/>
      </dsp:txXfrm>
    </dsp:sp>
    <dsp:sp modelId="{2B0DF16D-4570-45C2-8964-28A0B42283CB}">
      <dsp:nvSpPr>
        <dsp:cNvPr id="0" name=""/>
        <dsp:cNvSpPr/>
      </dsp:nvSpPr>
      <dsp:spPr>
        <a:xfrm>
          <a:off x="5422106" y="573683"/>
          <a:ext cx="2464593" cy="147875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500" kern="1200"/>
            <a:t>Adaptancy platform </a:t>
          </a:r>
          <a:endParaRPr lang="en-US" sz="2500" kern="1200"/>
        </a:p>
      </dsp:txBody>
      <dsp:txXfrm>
        <a:off x="5422106" y="573683"/>
        <a:ext cx="2464593" cy="1478756"/>
      </dsp:txXfrm>
    </dsp:sp>
    <dsp:sp modelId="{EB0EDC66-C4DA-49A7-9743-7D21F0378E40}">
      <dsp:nvSpPr>
        <dsp:cNvPr id="0" name=""/>
        <dsp:cNvSpPr/>
      </dsp:nvSpPr>
      <dsp:spPr>
        <a:xfrm>
          <a:off x="0" y="2298898"/>
          <a:ext cx="2464593" cy="147875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500" kern="1200"/>
            <a:t>Knowledge-based platform </a:t>
          </a:r>
          <a:endParaRPr lang="en-US" sz="2500" kern="1200"/>
        </a:p>
      </dsp:txBody>
      <dsp:txXfrm>
        <a:off x="0" y="2298898"/>
        <a:ext cx="2464593" cy="1478756"/>
      </dsp:txXfrm>
    </dsp:sp>
    <dsp:sp modelId="{224D39EC-F572-405C-B7E6-A22096C77288}">
      <dsp:nvSpPr>
        <dsp:cNvPr id="0" name=""/>
        <dsp:cNvSpPr/>
      </dsp:nvSpPr>
      <dsp:spPr>
        <a:xfrm>
          <a:off x="2711053" y="2298898"/>
          <a:ext cx="2464593" cy="147875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500" kern="1200"/>
            <a:t>Sustainability-oriented platform </a:t>
          </a:r>
          <a:endParaRPr lang="en-US" sz="2500" kern="1200"/>
        </a:p>
      </dsp:txBody>
      <dsp:txXfrm>
        <a:off x="2711053" y="2298898"/>
        <a:ext cx="2464593" cy="1478756"/>
      </dsp:txXfrm>
    </dsp:sp>
    <dsp:sp modelId="{0B9E9971-191A-42EB-9505-5AF814C0FAF1}">
      <dsp:nvSpPr>
        <dsp:cNvPr id="0" name=""/>
        <dsp:cNvSpPr/>
      </dsp:nvSpPr>
      <dsp:spPr>
        <a:xfrm>
          <a:off x="5422106" y="2298898"/>
          <a:ext cx="2464593" cy="14787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500" kern="1200"/>
            <a:t>Ethics based platform </a:t>
          </a:r>
          <a:endParaRPr lang="en-US" sz="2500" kern="1200"/>
        </a:p>
      </dsp:txBody>
      <dsp:txXfrm>
        <a:off x="5422106" y="2298898"/>
        <a:ext cx="2464593" cy="1478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AA018-909C-4A0F-AFAE-94BF8A0A56CE}">
      <dsp:nvSpPr>
        <dsp:cNvPr id="0" name=""/>
        <dsp:cNvSpPr/>
      </dsp:nvSpPr>
      <dsp:spPr>
        <a:xfrm>
          <a:off x="685" y="976359"/>
          <a:ext cx="2673929" cy="16043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/>
            <a:t>Deontology: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/>
            <a:t>moral duty, moral rules always apply, no room for alternatives. Code of ethics. </a:t>
          </a:r>
          <a:endParaRPr lang="en-US" sz="1600" kern="1200" dirty="0"/>
        </a:p>
      </dsp:txBody>
      <dsp:txXfrm>
        <a:off x="685" y="976359"/>
        <a:ext cx="2673929" cy="1604357"/>
      </dsp:txXfrm>
    </dsp:sp>
    <dsp:sp modelId="{7F5D59AC-EB35-4D7A-9D39-ED6AB21577CB}">
      <dsp:nvSpPr>
        <dsp:cNvPr id="0" name=""/>
        <dsp:cNvSpPr/>
      </dsp:nvSpPr>
      <dsp:spPr>
        <a:xfrm>
          <a:off x="2942008" y="976359"/>
          <a:ext cx="2673929" cy="1604357"/>
        </a:xfrm>
        <a:prstGeom prst="rect">
          <a:avLst/>
        </a:prstGeom>
        <a:solidFill>
          <a:schemeClr val="accent5">
            <a:hueOff val="-4132458"/>
            <a:satOff val="6183"/>
            <a:lumOff val="-692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/>
            <a:t>Utilitarianism: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/>
            <a:t>looks for greatest good from that action, each situation must be evaluated according to actors, context and consequences. </a:t>
          </a:r>
          <a:endParaRPr lang="en-US" sz="1400" kern="1200" dirty="0"/>
        </a:p>
      </dsp:txBody>
      <dsp:txXfrm>
        <a:off x="2942008" y="976359"/>
        <a:ext cx="2673929" cy="1604357"/>
      </dsp:txXfrm>
    </dsp:sp>
    <dsp:sp modelId="{3E1A215F-F4F4-4041-9F4E-43E3D6B4DE6C}">
      <dsp:nvSpPr>
        <dsp:cNvPr id="0" name=""/>
        <dsp:cNvSpPr/>
      </dsp:nvSpPr>
      <dsp:spPr>
        <a:xfrm>
          <a:off x="685" y="2848110"/>
          <a:ext cx="2673929" cy="1604357"/>
        </a:xfrm>
        <a:prstGeom prst="rect">
          <a:avLst/>
        </a:prstGeom>
        <a:solidFill>
          <a:schemeClr val="accent5">
            <a:hueOff val="-8264916"/>
            <a:satOff val="12367"/>
            <a:lumOff val="-1385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/>
            <a:t>Relativism: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/>
            <a:t>morals evolve and change with social norms over a period of time, and it is up to the individual to establish his or her own moral compass (subjective relativism) or act in accordance with their socio-cultural norms of right and wrong (cultural relativism). </a:t>
          </a:r>
          <a:endParaRPr lang="en-US" sz="1200" kern="1200" dirty="0"/>
        </a:p>
      </dsp:txBody>
      <dsp:txXfrm>
        <a:off x="685" y="2848110"/>
        <a:ext cx="2673929" cy="1604357"/>
      </dsp:txXfrm>
    </dsp:sp>
    <dsp:sp modelId="{89206076-6568-480E-B280-F0A439D7AFBD}">
      <dsp:nvSpPr>
        <dsp:cNvPr id="0" name=""/>
        <dsp:cNvSpPr/>
      </dsp:nvSpPr>
      <dsp:spPr>
        <a:xfrm>
          <a:off x="2942008" y="2848110"/>
          <a:ext cx="2673929" cy="1604357"/>
        </a:xfrm>
        <a:prstGeom prst="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/>
            <a:t>Virtue ethics/</a:t>
          </a:r>
          <a:r>
            <a:rPr lang="en-AU" sz="1200" i="1" kern="1200" dirty="0"/>
            <a:t>phronesis</a:t>
          </a:r>
          <a:r>
            <a:rPr lang="en-AU" sz="1200" kern="1200" dirty="0"/>
            <a:t>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/>
            <a:t>practice of virtues with discretion and with good intent</a:t>
          </a:r>
          <a:r>
            <a:rPr lang="en-AU" sz="1600" i="1" kern="1200" dirty="0"/>
            <a:t>.</a:t>
          </a:r>
          <a:r>
            <a:rPr lang="en-AU" sz="1600" kern="1200" dirty="0"/>
            <a:t>  </a:t>
          </a:r>
          <a:endParaRPr lang="en-US" sz="1600" kern="1200" dirty="0"/>
        </a:p>
      </dsp:txBody>
      <dsp:txXfrm>
        <a:off x="2942008" y="2848110"/>
        <a:ext cx="2673929" cy="1604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ED0AA-6C8C-42E5-BBB8-FFE9CE52439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112C-3A36-4472-ABCA-4EEE55D122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9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517D-3D53-4D21-9302-78885830E6DE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E498-E6E7-43FB-B34B-C293D5D4F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83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September 18,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sinsofgreenwashing.com/games-tools/name-that-sin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559AE206-7EBA-4D33-8BC9-9D8158553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555055"/>
            <a:ext cx="5174047" cy="17231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Ethics and sustainable tourism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6437D937-A7F1-4011-92B4-328E5BE1B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B672F332-AF08-46C6-94F0-77684310D7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34244EF8-D73A-40E1-BE73-D46E6B4B04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AB84D7E8-4ECB-42D7-ADBF-01689B0F24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E8E38ED-369A-44C2-B635-0BED0E48A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11896" y="6455093"/>
            <a:ext cx="274320" cy="273844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fld id="{0CFEC368-1D7A-4F81-ABF6-AE0E36BAF64C}" type="slidenum">
              <a:rPr lang="en-US" sz="700"/>
              <a:pPr algn="ctr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sz="7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E5379D-69D2-4836-861E-2489CE3999A1}"/>
              </a:ext>
            </a:extLst>
          </p:cNvPr>
          <p:cNvSpPr/>
          <p:nvPr/>
        </p:nvSpPr>
        <p:spPr>
          <a:xfrm>
            <a:off x="6295675" y="4579718"/>
            <a:ext cx="2016221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/>
              <a:t>Lecture 6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808" y="5708573"/>
            <a:ext cx="874192" cy="11374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3" y="6154468"/>
            <a:ext cx="791146" cy="691598"/>
          </a:xfrm>
          <a:prstGeom prst="rect">
            <a:avLst/>
          </a:prstGeom>
        </p:spPr>
      </p:pic>
      <p:sp>
        <p:nvSpPr>
          <p:cNvPr id="13" name="TextBox 8"/>
          <p:cNvSpPr txBox="1"/>
          <p:nvPr/>
        </p:nvSpPr>
        <p:spPr>
          <a:xfrm>
            <a:off x="1189727" y="6569067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2766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B336162-B533-4EFE-8BB3-8EBB4A5E32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AU" sz="2400" dirty="0">
                <a:solidFill>
                  <a:srgbClr val="262626"/>
                </a:solidFill>
              </a:rPr>
              <a:t>1. How an individual considers ethics in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2100" dirty="0"/>
              <a:t>Four basic steps to ethical decision-making, based on Rest’s (1986) Moral Dilemmas</a:t>
            </a:r>
          </a:p>
          <a:p>
            <a:pPr marL="514350" indent="-514350">
              <a:buAutoNum type="romanLcParenBoth"/>
            </a:pPr>
            <a:r>
              <a:rPr lang="en-AU" sz="2100" dirty="0"/>
              <a:t>recognizing a moral issue, </a:t>
            </a:r>
          </a:p>
          <a:p>
            <a:pPr marL="514350" indent="-514350">
              <a:buAutoNum type="romanLcParenBoth"/>
            </a:pPr>
            <a:r>
              <a:rPr lang="en-AU" sz="2100" dirty="0"/>
              <a:t>making a moral judgment, </a:t>
            </a:r>
          </a:p>
          <a:p>
            <a:pPr marL="514350" indent="-514350">
              <a:buAutoNum type="romanLcParenBoth"/>
            </a:pPr>
            <a:r>
              <a:rPr lang="en-AU" sz="2100" dirty="0"/>
              <a:t>establishing moral intent, and </a:t>
            </a:r>
          </a:p>
          <a:p>
            <a:pPr marL="514350" indent="-514350">
              <a:buAutoNum type="romanLcParenBoth"/>
            </a:pPr>
            <a:r>
              <a:rPr lang="en-AU" sz="2100" dirty="0"/>
              <a:t>engaging in moral behaviour or action.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7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644273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5E60E8-1210-49A3-A15C-A83CF213A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AU" sz="3600"/>
              <a:t>Additional considerations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F2B50F5-192A-40FC-953A-DC9AA1157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810" y="1650269"/>
            <a:ext cx="5375863" cy="4390805"/>
          </a:xfrm>
        </p:spPr>
        <p:txBody>
          <a:bodyPr anchor="ctr">
            <a:normAutofit/>
          </a:bodyPr>
          <a:lstStyle/>
          <a:p>
            <a:pPr marL="285750" lvl="0" indent="-285750">
              <a:lnSpc>
                <a:spcPct val="90000"/>
              </a:lnSpc>
            </a:pPr>
            <a:r>
              <a:rPr lang="en-AU" sz="2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Moral intensity of an issue and a sense of moral agency (Jones, 1991), </a:t>
            </a:r>
          </a:p>
          <a:p>
            <a:pPr marL="285750" lvl="0" indent="-285750">
              <a:lnSpc>
                <a:spcPct val="90000"/>
              </a:lnSpc>
            </a:pPr>
            <a:r>
              <a:rPr lang="en-AU" sz="2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Cognitive effort, i.e. the diligent evaluation of relevant information (Street et al. 1997) </a:t>
            </a:r>
          </a:p>
          <a:p>
            <a:pPr marL="285750" lvl="0" indent="-285750">
              <a:lnSpc>
                <a:spcPct val="90000"/>
              </a:lnSpc>
            </a:pPr>
            <a:r>
              <a:rPr lang="en-AU" sz="2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Thinking styles, emotional vs rational (Groves, Vance &amp; Paik, 2007)</a:t>
            </a:r>
          </a:p>
          <a:p>
            <a:pPr marL="285750" lvl="0" indent="-285750">
              <a:lnSpc>
                <a:spcPct val="90000"/>
              </a:lnSpc>
            </a:pPr>
            <a:r>
              <a:rPr lang="en-AU" sz="2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Preference projection (Brenner &amp; </a:t>
            </a:r>
            <a:r>
              <a:rPr lang="en-AU" sz="21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Bilgin</a:t>
            </a:r>
            <a:r>
              <a:rPr lang="en-AU" sz="2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2011)</a:t>
            </a:r>
          </a:p>
          <a:p>
            <a:pPr marL="285750" lvl="0" indent="-285750">
              <a:lnSpc>
                <a:spcPct val="90000"/>
              </a:lnSpc>
              <a:spcAft>
                <a:spcPts val="1200"/>
              </a:spcAft>
            </a:pPr>
            <a:r>
              <a:rPr lang="en-AU" sz="2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 Consensus Bias (</a:t>
            </a:r>
            <a:r>
              <a:rPr lang="en-AU" sz="21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Wiltermuch</a:t>
            </a:r>
            <a:r>
              <a:rPr lang="en-AU" sz="2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al, 2013)</a:t>
            </a:r>
          </a:p>
          <a:p>
            <a:pPr>
              <a:lnSpc>
                <a:spcPct val="90000"/>
              </a:lnSpc>
            </a:pPr>
            <a:endParaRPr lang="en-AU" sz="21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Graphic 10" descr="Error">
            <a:extLst>
              <a:ext uri="{FF2B5EF4-FFF2-40B4-BE49-F238E27FC236}">
                <a16:creationId xmlns:a16="http://schemas.microsoft.com/office/drawing/2014/main" xmlns="" id="{BAB2D44E-3109-4E20-B995-EA949BBD45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355DC47-FFFD-48C1-BFE2-CC075F732460}"/>
              </a:ext>
            </a:extLst>
          </p:cNvPr>
          <p:cNvSpPr/>
          <p:nvPr/>
        </p:nvSpPr>
        <p:spPr>
          <a:xfrm>
            <a:off x="456386" y="1772816"/>
            <a:ext cx="8533433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endParaRPr lang="en-AU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188" y="5685203"/>
            <a:ext cx="874192" cy="11374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3" y="6131098"/>
            <a:ext cx="791146" cy="691598"/>
          </a:xfrm>
          <a:prstGeom prst="rect">
            <a:avLst/>
          </a:prstGeom>
        </p:spPr>
      </p:pic>
      <p:sp>
        <p:nvSpPr>
          <p:cNvPr id="10" name="TextBox 8"/>
          <p:cNvSpPr txBox="1"/>
          <p:nvPr/>
        </p:nvSpPr>
        <p:spPr>
          <a:xfrm>
            <a:off x="1140107" y="6545697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292556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7FA33FF-088D-4F16-95A2-2C64D353DE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376EFB1-01CF-419F-ABF1-2AF02BBFCB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37953" y="0"/>
            <a:ext cx="4606047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FF9DEA15-78BD-4750-AA18-B9F28A6D5A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37953" y="0"/>
            <a:ext cx="323928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3915950" cy="13449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3000" dirty="0">
                <a:solidFill>
                  <a:schemeClr val="bg1"/>
                </a:solidFill>
              </a:rPr>
              <a:t>2. How a business progresses to sustainability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44" y="1916832"/>
            <a:ext cx="3845052" cy="473237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27" y="2121763"/>
            <a:ext cx="3926617" cy="377301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sz="1400" b="1"/>
              <a:t>3 phases in developing sustainability practices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400" b="1"/>
          </a:p>
          <a:p>
            <a:pPr marL="0" indent="0">
              <a:lnSpc>
                <a:spcPct val="90000"/>
              </a:lnSpc>
              <a:buNone/>
            </a:pPr>
            <a:r>
              <a:rPr lang="en-AU" sz="1400"/>
              <a:t>Cultural Reluctance – </a:t>
            </a:r>
            <a:r>
              <a:rPr lang="en-AU" sz="1400" i="1"/>
              <a:t>focus is on short-term financial gains and actively opposes to any other initiatives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400"/>
          </a:p>
          <a:p>
            <a:pPr marL="0" indent="0">
              <a:lnSpc>
                <a:spcPct val="90000"/>
              </a:lnSpc>
              <a:buNone/>
            </a:pPr>
            <a:r>
              <a:rPr lang="en-AU" sz="1400"/>
              <a:t>Cultural Grasp – </a:t>
            </a:r>
            <a:r>
              <a:rPr lang="en-AU" sz="1400" i="1"/>
              <a:t>an understanding of social and environmental damage, practices modified to include some sustainability principles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400"/>
          </a:p>
          <a:p>
            <a:pPr marL="0" indent="0">
              <a:lnSpc>
                <a:spcPct val="90000"/>
              </a:lnSpc>
              <a:buNone/>
            </a:pPr>
            <a:r>
              <a:rPr lang="en-AU" sz="1400" b="1"/>
              <a:t>Cultural Embedment – sustainability embraced, and viewed as opportunity for innovation. Long-term thinking and “other” focus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319" y="5691527"/>
            <a:ext cx="874192" cy="11374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56" y="6137422"/>
            <a:ext cx="791146" cy="691598"/>
          </a:xfrm>
          <a:prstGeom prst="rect">
            <a:avLst/>
          </a:prstGeom>
        </p:spPr>
      </p:pic>
      <p:sp>
        <p:nvSpPr>
          <p:cNvPr id="10" name="TextBox 8"/>
          <p:cNvSpPr txBox="1"/>
          <p:nvPr/>
        </p:nvSpPr>
        <p:spPr>
          <a:xfrm>
            <a:off x="1059238" y="655202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876821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429" y="1988840"/>
            <a:ext cx="2849786" cy="2736304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275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3. At a sector level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619049"/>
              </p:ext>
            </p:extLst>
          </p:nvPr>
        </p:nvGraphicFramePr>
        <p:xfrm>
          <a:off x="3301318" y="1384046"/>
          <a:ext cx="5391150" cy="557167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0900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010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71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u="none" strike="noStrike">
                          <a:effectLst/>
                        </a:rPr>
                        <a:t>Article 1</a:t>
                      </a:r>
                      <a:r>
                        <a:rPr lang="en-AU" sz="1400">
                          <a:effectLst/>
                        </a:rPr>
                        <a:t>: 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Tourism's contribution to mutual understanding &amp; respect between peoples &amp; societies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71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u="none" strike="noStrike">
                          <a:effectLst/>
                        </a:rPr>
                        <a:t>Article 2</a:t>
                      </a:r>
                      <a:r>
                        <a:rPr lang="en-AU" sz="1400">
                          <a:effectLst/>
                        </a:rPr>
                        <a:t>: 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Tourism as a vehicle for individual and collective fulfilment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6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u="none" strike="noStrike">
                          <a:effectLst/>
                        </a:rPr>
                        <a:t>Article 3</a:t>
                      </a:r>
                      <a:r>
                        <a:rPr lang="en-AU" sz="1400">
                          <a:effectLst/>
                        </a:rPr>
                        <a:t>: 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Tourism, a factor of sustainable development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71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u="none" strike="noStrike">
                          <a:effectLst/>
                        </a:rPr>
                        <a:t>Article 4</a:t>
                      </a:r>
                      <a:r>
                        <a:rPr lang="en-AU" sz="1400">
                          <a:effectLst/>
                        </a:rPr>
                        <a:t>: 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Tourism, a user of the cultural heritage of mankind and contributor to its enhancement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71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u="none" strike="noStrike">
                          <a:effectLst/>
                        </a:rPr>
                        <a:t>Article 5</a:t>
                      </a:r>
                      <a:r>
                        <a:rPr lang="en-AU" sz="1400">
                          <a:effectLst/>
                        </a:rPr>
                        <a:t>: 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Tourism, a beneficial activity for host countries and communities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96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u="none" strike="noStrike">
                          <a:effectLst/>
                        </a:rPr>
                        <a:t>Article 6</a:t>
                      </a:r>
                      <a:r>
                        <a:rPr lang="en-AU" sz="1400">
                          <a:effectLst/>
                        </a:rPr>
                        <a:t>: 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Obligations of stakeholders in tourism development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96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u="none" strike="noStrike">
                          <a:effectLst/>
                        </a:rPr>
                        <a:t>Article 7</a:t>
                      </a:r>
                      <a:r>
                        <a:rPr lang="en-AU" sz="1400">
                          <a:effectLst/>
                        </a:rPr>
                        <a:t>: 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Right to tourism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96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u="none" strike="noStrike">
                          <a:effectLst/>
                        </a:rPr>
                        <a:t>Article 8</a:t>
                      </a:r>
                      <a:r>
                        <a:rPr lang="en-AU" sz="1400">
                          <a:effectLst/>
                        </a:rPr>
                        <a:t>: 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Liberty of tourist movements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571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u="none" strike="noStrike">
                          <a:effectLst/>
                        </a:rPr>
                        <a:t>Article 9</a:t>
                      </a:r>
                      <a:r>
                        <a:rPr lang="en-AU" sz="1400">
                          <a:effectLst/>
                        </a:rPr>
                        <a:t>: 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Rights of the workers and entrepreneurs in the tourism industry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571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u="none" strike="noStrike" dirty="0">
                          <a:effectLst/>
                        </a:rPr>
                        <a:t>Article 10</a:t>
                      </a:r>
                      <a:r>
                        <a:rPr lang="en-AU" sz="1400" dirty="0">
                          <a:effectLst/>
                        </a:rPr>
                        <a:t>: 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Implementation of the principles of the Global Code of Ethics for Tourism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39" marR="66839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2967711-D32E-4326-932C-B1999B6AF161}"/>
              </a:ext>
            </a:extLst>
          </p:cNvPr>
          <p:cNvSpPr/>
          <p:nvPr/>
        </p:nvSpPr>
        <p:spPr>
          <a:xfrm>
            <a:off x="3301318" y="637527"/>
            <a:ext cx="53911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WTO’s Global Code of Ethics for Tourism.</a:t>
            </a:r>
            <a:br>
              <a:rPr lang="en-US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580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490" y="365125"/>
            <a:ext cx="3840085" cy="1692794"/>
          </a:xfrm>
        </p:spPr>
        <p:txBody>
          <a:bodyPr>
            <a:normAutofit/>
          </a:bodyPr>
          <a:lstStyle/>
          <a:p>
            <a:r>
              <a:rPr lang="en-AU" dirty="0"/>
              <a:t>Cases in tourism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90" y="2575034"/>
            <a:ext cx="3840085" cy="3462228"/>
          </a:xfrm>
        </p:spPr>
        <p:txBody>
          <a:bodyPr>
            <a:normAutofit/>
          </a:bodyPr>
          <a:lstStyle/>
          <a:p>
            <a:r>
              <a:rPr lang="en-AU" sz="1600"/>
              <a:t>Hunting tourism? </a:t>
            </a:r>
          </a:p>
          <a:p>
            <a:r>
              <a:rPr lang="en-AU" sz="1600"/>
              <a:t>Medical tourism? </a:t>
            </a:r>
          </a:p>
          <a:p>
            <a:r>
              <a:rPr lang="en-AU" sz="1600"/>
              <a:t>Sex tourism? </a:t>
            </a:r>
          </a:p>
          <a:p>
            <a:r>
              <a:rPr lang="en-AU" sz="1600"/>
              <a:t>Volunteer tourism? </a:t>
            </a:r>
          </a:p>
          <a:p>
            <a:r>
              <a:rPr lang="en-AU" sz="1600"/>
              <a:t>Enclave (resort) tourism? </a:t>
            </a:r>
          </a:p>
          <a:p>
            <a:endParaRPr lang="en-AU" sz="1600"/>
          </a:p>
        </p:txBody>
      </p:sp>
      <p:pic>
        <p:nvPicPr>
          <p:cNvPr id="2050" name="Picture 2" descr="20150810-2244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5"/>
          <a:stretch/>
        </p:blipFill>
        <p:spPr bwMode="auto">
          <a:xfrm>
            <a:off x="4409136" y="10"/>
            <a:ext cx="4734863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193" y="5720504"/>
            <a:ext cx="874192" cy="1137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8" y="6166399"/>
            <a:ext cx="791146" cy="691598"/>
          </a:xfrm>
          <a:prstGeom prst="rect">
            <a:avLst/>
          </a:prstGeom>
        </p:spPr>
      </p:pic>
      <p:sp>
        <p:nvSpPr>
          <p:cNvPr id="7" name="TextBox 8"/>
          <p:cNvSpPr txBox="1"/>
          <p:nvPr/>
        </p:nvSpPr>
        <p:spPr>
          <a:xfrm>
            <a:off x="1093112" y="6580998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972808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988456-681C-469A-842D-405382F6B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AU" sz="3700">
                <a:solidFill>
                  <a:schemeClr val="accent1"/>
                </a:solidFill>
              </a:rPr>
              <a:t>Presenting your values to the world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D077AF-FA74-4B42-8F5A-FC59BFD44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en-AU" sz="3000" dirty="0"/>
              <a:t>Corporate Social Responsibility </a:t>
            </a:r>
          </a:p>
          <a:p>
            <a:r>
              <a:rPr lang="en-AU" sz="3000" dirty="0"/>
              <a:t>Greenwashing </a:t>
            </a:r>
          </a:p>
          <a:p>
            <a:r>
              <a:rPr lang="en-AU" sz="3000" dirty="0" err="1"/>
              <a:t>Greenhushing</a:t>
            </a:r>
            <a:r>
              <a:rPr lang="en-AU" sz="3000" dirty="0"/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68738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3282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9294" y="654788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871998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B336162-B533-4EFE-8BB3-8EBB4A5E32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1828FC-0AEB-4940-A91B-8B2697C10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AU" sz="2800">
                <a:solidFill>
                  <a:srgbClr val="262626"/>
                </a:solidFill>
              </a:rPr>
              <a:t>Corporate social responsibility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7EADB8-0C31-433E-9F0C-172257D4C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sz="1300" dirty="0"/>
              <a:t>37 different definitions of CSR: broadly </a:t>
            </a:r>
            <a:r>
              <a:rPr lang="en-US" sz="1300" dirty="0"/>
              <a:t>how an enterprise should conduct its business in a way that is just and moral, thereby acting as a good corporate citizen that contributes to a better society and a cleaner environment.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3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300" dirty="0"/>
              <a:t>5 dimensions of CSR: </a:t>
            </a:r>
          </a:p>
          <a:p>
            <a:pPr>
              <a:lnSpc>
                <a:spcPct val="90000"/>
              </a:lnSpc>
            </a:pPr>
            <a:endParaRPr lang="en-AU" sz="1300" dirty="0"/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300" b="1" dirty="0"/>
              <a:t>Economic</a:t>
            </a:r>
            <a:r>
              <a:rPr lang="en-US" sz="1300" dirty="0"/>
              <a:t>, ensuring sustainability in business profits while being mindful to avoid issues of exploitation 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300" b="1" dirty="0"/>
              <a:t>Environmental</a:t>
            </a:r>
            <a:r>
              <a:rPr lang="en-US" sz="1300" dirty="0"/>
              <a:t>, to ensure best practice in resource use, waste disposal, etc. 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300" b="1" dirty="0"/>
              <a:t>Social</a:t>
            </a:r>
            <a:r>
              <a:rPr lang="en-US" sz="1300" dirty="0"/>
              <a:t>, including </a:t>
            </a:r>
            <a:r>
              <a:rPr lang="en-US" sz="1300" dirty="0" err="1"/>
              <a:t>labour</a:t>
            </a:r>
            <a:r>
              <a:rPr lang="en-US" sz="1300" dirty="0"/>
              <a:t> practices, human rights, society and product responsibility towards consumers. 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300" b="1" dirty="0"/>
              <a:t>Stakeholders</a:t>
            </a:r>
            <a:r>
              <a:rPr lang="en-US" sz="1300" dirty="0"/>
              <a:t>, involving proactive sustained long-term healthy relations with employees, suppliers, customers and other secondary stakeholders 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300" b="1" dirty="0"/>
              <a:t>Voluntariness</a:t>
            </a:r>
            <a:r>
              <a:rPr lang="en-US" sz="1300" dirty="0"/>
              <a:t>, activities which are over and above what is expected by law; maintaining positive relations with stakeholders; doing what is right; and increasing brand capital as a ‘good enterprise’. (</a:t>
            </a:r>
            <a:r>
              <a:rPr lang="en-US" sz="1300" dirty="0" err="1"/>
              <a:t>Dahlsrud</a:t>
            </a:r>
            <a:r>
              <a:rPr lang="en-US" sz="1300" dirty="0"/>
              <a:t>, 2008)</a:t>
            </a:r>
          </a:p>
          <a:p>
            <a:pPr marL="0" indent="0">
              <a:lnSpc>
                <a:spcPct val="90000"/>
              </a:lnSpc>
              <a:buNone/>
            </a:pPr>
            <a:endParaRPr lang="en-AU" sz="1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004" y="5720507"/>
            <a:ext cx="874192" cy="1137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" y="6166402"/>
            <a:ext cx="791146" cy="691598"/>
          </a:xfrm>
          <a:prstGeom prst="rect">
            <a:avLst/>
          </a:prstGeom>
        </p:spPr>
      </p:pic>
      <p:sp>
        <p:nvSpPr>
          <p:cNvPr id="7" name="TextBox 8"/>
          <p:cNvSpPr txBox="1"/>
          <p:nvPr/>
        </p:nvSpPr>
        <p:spPr>
          <a:xfrm>
            <a:off x="1088923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518831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B336162-B533-4EFE-8BB3-8EBB4A5E32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743" y="1340768"/>
            <a:ext cx="2952328" cy="1440160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AU" sz="2800">
                <a:solidFill>
                  <a:srgbClr val="262626"/>
                </a:solidFill>
              </a:rPr>
              <a:t>Greenwashing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7984" y="692696"/>
            <a:ext cx="4355594" cy="601073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sz="2200" dirty="0"/>
              <a:t>Falsely promoting green behaviours.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300" dirty="0"/>
          </a:p>
          <a:p>
            <a:pPr marL="0" indent="0">
              <a:lnSpc>
                <a:spcPct val="90000"/>
              </a:lnSpc>
              <a:buNone/>
            </a:pPr>
            <a:r>
              <a:rPr lang="en-AU" sz="1300" dirty="0"/>
              <a:t>The seven sins of greenwashing: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300" dirty="0"/>
          </a:p>
          <a:p>
            <a:pPr lvl="0">
              <a:lnSpc>
                <a:spcPct val="90000"/>
              </a:lnSpc>
            </a:pPr>
            <a:r>
              <a:rPr lang="en-AU" sz="1300" b="1" dirty="0"/>
              <a:t>The Sin of the Hidden Trade-Off</a:t>
            </a:r>
            <a:r>
              <a:rPr lang="en-AU" sz="1300" dirty="0"/>
              <a:t>, by emphasizing one good practice to distract from another, potentially more serious, practice.  </a:t>
            </a:r>
          </a:p>
          <a:p>
            <a:pPr lvl="0">
              <a:lnSpc>
                <a:spcPct val="90000"/>
              </a:lnSpc>
            </a:pPr>
            <a:r>
              <a:rPr lang="en-AU" sz="1300" b="1" dirty="0"/>
              <a:t>The Sin of No Proof</a:t>
            </a:r>
            <a:r>
              <a:rPr lang="en-AU" sz="1300" dirty="0"/>
              <a:t>, where no evidence or third-party certification can back up the claims of good practice.</a:t>
            </a:r>
          </a:p>
          <a:p>
            <a:pPr lvl="0">
              <a:lnSpc>
                <a:spcPct val="90000"/>
              </a:lnSpc>
            </a:pPr>
            <a:r>
              <a:rPr lang="en-AU" sz="1300" b="1" dirty="0"/>
              <a:t>The Sin of Vagueness</a:t>
            </a:r>
            <a:r>
              <a:rPr lang="en-AU" sz="1300" dirty="0"/>
              <a:t>, where claims are almost meaningless as they are so vague</a:t>
            </a:r>
          </a:p>
          <a:p>
            <a:pPr lvl="0">
              <a:lnSpc>
                <a:spcPct val="90000"/>
              </a:lnSpc>
            </a:pPr>
            <a:r>
              <a:rPr lang="en-AU" sz="1300" b="1" dirty="0"/>
              <a:t>The Sin of Worshiping False Labels</a:t>
            </a:r>
            <a:r>
              <a:rPr lang="en-AU" sz="1300" dirty="0"/>
              <a:t>, where an award or other certification-like label is introduced to the packaging, but doesn’t reflect any genuine standard of production </a:t>
            </a:r>
          </a:p>
          <a:p>
            <a:pPr lvl="0">
              <a:lnSpc>
                <a:spcPct val="90000"/>
              </a:lnSpc>
            </a:pPr>
            <a:r>
              <a:rPr lang="en-AU" sz="1300" b="1" dirty="0"/>
              <a:t>The Sin of Irrelevance,</a:t>
            </a:r>
            <a:r>
              <a:rPr lang="en-AU" sz="1300" dirty="0"/>
              <a:t> when the claimed good practice is either already illegal or doesn’t make sense in the context (e.g. ??) </a:t>
            </a:r>
          </a:p>
          <a:p>
            <a:pPr lvl="0">
              <a:lnSpc>
                <a:spcPct val="90000"/>
              </a:lnSpc>
            </a:pPr>
            <a:r>
              <a:rPr lang="en-AU" sz="1300" b="1" dirty="0"/>
              <a:t>The Sin of Lesser of Two Evils, </a:t>
            </a:r>
            <a:r>
              <a:rPr lang="en-AU" sz="1300" dirty="0"/>
              <a:t>when an environmental claim makes consumers feel 'green' about a product category that is itself lacking in environmental benefits. </a:t>
            </a:r>
          </a:p>
          <a:p>
            <a:pPr lvl="0">
              <a:lnSpc>
                <a:spcPct val="90000"/>
              </a:lnSpc>
            </a:pPr>
            <a:r>
              <a:rPr lang="en-AU" sz="1300" b="1" dirty="0"/>
              <a:t>The Sin of Fibbing</a:t>
            </a:r>
            <a:r>
              <a:rPr lang="en-AU" sz="1300" dirty="0"/>
              <a:t>, when claims are outright false.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300" dirty="0"/>
          </a:p>
        </p:txBody>
      </p:sp>
      <p:pic>
        <p:nvPicPr>
          <p:cNvPr id="7" name="Content Placeholder 3">
            <a:hlinkClick r:id="rId2"/>
            <a:extLst>
              <a:ext uri="{FF2B5EF4-FFF2-40B4-BE49-F238E27FC236}">
                <a16:creationId xmlns:a16="http://schemas.microsoft.com/office/drawing/2014/main" xmlns="" id="{15AD13CD-5BDD-4A97-8330-B5A038B7C9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1" y="3064816"/>
            <a:ext cx="2952328" cy="22558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10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341484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B336162-B533-4EFE-8BB3-8EBB4A5E32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AU" sz="2800" dirty="0" err="1">
                <a:solidFill>
                  <a:srgbClr val="262626"/>
                </a:solidFill>
              </a:rPr>
              <a:t>Greenhusing</a:t>
            </a:r>
            <a:r>
              <a:rPr lang="en-AU" sz="2800" dirty="0">
                <a:solidFill>
                  <a:srgbClr val="262626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sz="2000" dirty="0"/>
              <a:t>The deliberate withholding from customers and other stakeholders of the sustainability-related actions practiced by a business. </a:t>
            </a:r>
          </a:p>
          <a:p>
            <a:pPr>
              <a:lnSpc>
                <a:spcPct val="90000"/>
              </a:lnSpc>
            </a:pPr>
            <a:endParaRPr lang="en-AU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AU" sz="2000" dirty="0"/>
              <a:t>The researchers who coined this term say it allows business to bridge the gap between what they think a customer wants and their own position with regards to sustainability. </a:t>
            </a:r>
          </a:p>
          <a:p>
            <a:pPr marL="0" indent="0">
              <a:lnSpc>
                <a:spcPct val="90000"/>
              </a:lnSpc>
              <a:buNone/>
            </a:pPr>
            <a:endParaRPr lang="en-AU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AU" sz="2000" dirty="0"/>
              <a:t>Some business will </a:t>
            </a:r>
            <a:r>
              <a:rPr lang="en-AU" sz="2000" dirty="0" err="1"/>
              <a:t>greehush</a:t>
            </a:r>
            <a:r>
              <a:rPr lang="en-AU" sz="2000" dirty="0"/>
              <a:t> up to 70% of their actual sustainability-related behaviours, only reporting the 30% that they feel will not negatively impact on the tourists’ experience (Font et al., 2017). </a:t>
            </a:r>
          </a:p>
          <a:p>
            <a:endParaRPr lang="en-AU" sz="19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3361419-9328-4F9D-AF0D-746263842A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t="1985" r="4" b="1988"/>
          <a:stretch/>
        </p:blipFill>
        <p:spPr>
          <a:xfrm>
            <a:off x="683568" y="3212976"/>
            <a:ext cx="2696358" cy="28221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808" y="5708573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3" y="6154468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89727" y="6569067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439674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6C20283-73E0-40EC-8AD8-057F581F64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28">
            <a:extLst>
              <a:ext uri="{FF2B5EF4-FFF2-40B4-BE49-F238E27FC236}">
                <a16:creationId xmlns:a16="http://schemas.microsoft.com/office/drawing/2014/main" xmlns="" id="{3FCC729B-E528-40C3-82D3-BA4375575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720090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6">
            <a:extLst>
              <a:ext uri="{FF2B5EF4-FFF2-40B4-BE49-F238E27FC236}">
                <a16:creationId xmlns:a16="http://schemas.microsoft.com/office/drawing/2014/main" xmlns="" id="{58F1FB8D-1842-4A04-998D-6CF047AB2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065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E0E74C-1E1B-4DC1-AA54-30ACFAA62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8029" y="365125"/>
            <a:ext cx="5373370" cy="1325563"/>
          </a:xfrm>
        </p:spPr>
        <p:txBody>
          <a:bodyPr>
            <a:normAutofit/>
          </a:bodyPr>
          <a:lstStyle/>
          <a:p>
            <a:r>
              <a:rPr lang="en-AU"/>
              <a:t>Speaking up about ethical issues </a:t>
            </a:r>
          </a:p>
        </p:txBody>
      </p: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xmlns="" id="{7BC7C55A-DEE6-4598-A665-99CD7E3A33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60045" y="2144026"/>
            <a:ext cx="2569467" cy="256946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87719C-C712-44E9-9018-A0803092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0636" y="2144026"/>
            <a:ext cx="5370763" cy="4154361"/>
          </a:xfrm>
        </p:spPr>
        <p:txBody>
          <a:bodyPr>
            <a:normAutofit/>
          </a:bodyPr>
          <a:lstStyle/>
          <a:p>
            <a:r>
              <a:rPr lang="en-AU" sz="1700" dirty="0"/>
              <a:t>No clear idea among tourists about what ethical issues exist in tourism </a:t>
            </a:r>
          </a:p>
          <a:p>
            <a:r>
              <a:rPr lang="en-AU" sz="1700" dirty="0"/>
              <a:t>Tourists generally don’t know what to look for or how to ask questions</a:t>
            </a:r>
          </a:p>
          <a:p>
            <a:endParaRPr lang="en-AU" sz="1700" dirty="0"/>
          </a:p>
          <a:p>
            <a:r>
              <a:rPr lang="en-AU" sz="1700" dirty="0"/>
              <a:t>Conversations around ethics and values take courage -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672204"/>
            <a:ext cx="874192" cy="11374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099"/>
            <a:ext cx="791146" cy="691598"/>
          </a:xfrm>
          <a:prstGeom prst="rect">
            <a:avLst/>
          </a:prstGeom>
        </p:spPr>
      </p:pic>
      <p:sp>
        <p:nvSpPr>
          <p:cNvPr id="10" name="TextBox 8"/>
          <p:cNvSpPr txBox="1"/>
          <p:nvPr/>
        </p:nvSpPr>
        <p:spPr>
          <a:xfrm>
            <a:off x="1079294" y="6532698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885441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F08E8C-CCD9-4E6B-85F9-16BB1F23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sequence of thinking about tourism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7626B129-86B5-416F-9E01-DBDA70E3CBC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xmlns="" id="{5B6DB321-EECF-4A5E-89E7-6672828973D5}"/>
              </a:ext>
            </a:extLst>
          </p:cNvPr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Stagnation in sustainable tourism? 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201" y="5686894"/>
            <a:ext cx="874192" cy="1137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6" y="6132789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1120" y="6547388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642554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2ED9029-64A6-4BAE-BA25-DC2A13D43E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375" y="0"/>
            <a:ext cx="9144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AFABACF-DDBE-415C-8EE1-F7DD68C632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1E17A99-1553-4633-ADFB-5CCDCF801D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129" y="1608667"/>
            <a:ext cx="1917293" cy="4491015"/>
          </a:xfrm>
        </p:spPr>
        <p:txBody>
          <a:bodyPr anchor="t">
            <a:normAutofit/>
          </a:bodyPr>
          <a:lstStyle/>
          <a:p>
            <a:pPr algn="r"/>
            <a:r>
              <a:rPr lang="en-AU" sz="2800">
                <a:solidFill>
                  <a:srgbClr val="FFFFFF"/>
                </a:solidFill>
              </a:rPr>
              <a:t>In sum…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021" y="980729"/>
            <a:ext cx="4718431" cy="5118954"/>
          </a:xfrm>
        </p:spPr>
        <p:txBody>
          <a:bodyPr>
            <a:normAutofit/>
          </a:bodyPr>
          <a:lstStyle/>
          <a:p>
            <a:r>
              <a:rPr lang="en-AU" sz="1700" dirty="0">
                <a:solidFill>
                  <a:srgbClr val="FFFFFF"/>
                </a:solidFill>
              </a:rPr>
              <a:t>Need to learn to discuss value-laden issues </a:t>
            </a:r>
          </a:p>
          <a:p>
            <a:r>
              <a:rPr lang="en-AU" sz="1700" dirty="0">
                <a:solidFill>
                  <a:srgbClr val="FFFFFF"/>
                </a:solidFill>
              </a:rPr>
              <a:t>Business need to take leadership </a:t>
            </a:r>
          </a:p>
          <a:p>
            <a:r>
              <a:rPr lang="en-AU" sz="1700" dirty="0">
                <a:solidFill>
                  <a:srgbClr val="FFFFFF"/>
                </a:solidFill>
              </a:rPr>
              <a:t>Don’t rely on business case for sustainability</a:t>
            </a:r>
          </a:p>
          <a:p>
            <a:r>
              <a:rPr lang="en-AU" sz="1700" dirty="0">
                <a:solidFill>
                  <a:srgbClr val="FFFFFF"/>
                </a:solidFill>
              </a:rPr>
              <a:t>Practice ethical decision-making, being aware of the different types of ethical positions and some of the barriers to ethical decision-making </a:t>
            </a:r>
          </a:p>
          <a:p>
            <a:r>
              <a:rPr lang="en-AU" sz="1700" dirty="0">
                <a:solidFill>
                  <a:srgbClr val="FFFFFF"/>
                </a:solidFill>
              </a:rPr>
              <a:t>Beware of greenwashing </a:t>
            </a:r>
          </a:p>
          <a:p>
            <a:r>
              <a:rPr lang="en-AU" sz="1700" dirty="0">
                <a:solidFill>
                  <a:srgbClr val="FFFFFF"/>
                </a:solidFill>
              </a:rPr>
              <a:t>Beware of </a:t>
            </a:r>
            <a:r>
              <a:rPr lang="en-AU" sz="1700" dirty="0" err="1">
                <a:solidFill>
                  <a:srgbClr val="FFFFFF"/>
                </a:solidFill>
              </a:rPr>
              <a:t>greenhushing</a:t>
            </a:r>
            <a:r>
              <a:rPr lang="en-AU" sz="1700" dirty="0">
                <a:solidFill>
                  <a:srgbClr val="FFFFFF"/>
                </a:solidFill>
              </a:rPr>
              <a:t>! </a:t>
            </a:r>
          </a:p>
          <a:p>
            <a:pPr marL="0" indent="0">
              <a:buNone/>
            </a:pPr>
            <a:endParaRPr lang="en-AU" sz="17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AU" sz="1700" dirty="0">
                <a:solidFill>
                  <a:srgbClr val="FFFFFF"/>
                </a:solidFill>
              </a:rPr>
              <a:t>And finally</a:t>
            </a:r>
          </a:p>
          <a:p>
            <a:r>
              <a:rPr lang="en-AU" sz="1700" dirty="0">
                <a:solidFill>
                  <a:srgbClr val="FFFFFF"/>
                </a:solidFill>
              </a:rPr>
              <a:t>Just because you’re on holiday doesn’t mean anything goes…  </a:t>
            </a:r>
          </a:p>
          <a:p>
            <a:endParaRPr lang="en-AU" sz="1700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343144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582" y="548680"/>
            <a:ext cx="375475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dirty="0">
                <a:solidFill>
                  <a:schemeClr val="tx1"/>
                </a:solidFill>
              </a:rPr>
              <a:t>Ethics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4F74D28C-3268-4E35-8EE1-D92CB4A85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58D44E42-C462-4105-BC86-FE75B4E3C4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4518115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Ethics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0" r="14545" b="1"/>
          <a:stretch/>
        </p:blipFill>
        <p:spPr bwMode="auto">
          <a:xfrm>
            <a:off x="273180" y="1501614"/>
            <a:ext cx="3506732" cy="272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25888" y="1556792"/>
            <a:ext cx="4432290" cy="31816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/>
              <a:t>It’s a slippery term!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/>
              <a:t>Ask business people “what does ethics mean to you?”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i="1" dirty="0"/>
              <a:t>"Ethics has to do with what my feelings tell me is right or wrong."</a:t>
            </a:r>
            <a:br>
              <a:rPr lang="en-US" sz="1600" i="1" dirty="0"/>
            </a:br>
            <a:r>
              <a:rPr lang="en-US" sz="1600" i="1" dirty="0"/>
              <a:t>"Ethics has to do with my religious beliefs.“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i="1" dirty="0"/>
              <a:t>"Being ethical is doing what the law requires.“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i="1" dirty="0"/>
              <a:t>"Ethics consists of the standards of behavior our society accepts”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i="1" dirty="0"/>
              <a:t>"I don't know what the word means”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i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/>
              <a:t>Ethics is concerned with moral judgments, standards and rules of conduct</a:t>
            </a:r>
            <a:endParaRPr lang="en-US" sz="2000" b="1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083" y="0"/>
            <a:ext cx="874192" cy="1137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" y="20820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74381" y="89620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</a:rPr>
              <a:t>© Alexandra</a:t>
            </a:r>
            <a:r>
              <a:rPr lang="en-US" sz="1200" baseline="0" dirty="0" smtClean="0">
                <a:solidFill>
                  <a:schemeClr val="bg1"/>
                </a:solidFill>
              </a:rPr>
              <a:t> Coghlan 2019 </a:t>
            </a:r>
            <a:r>
              <a:rPr lang="en-US" sz="1200" i="1" dirty="0" smtClean="0">
                <a:solidFill>
                  <a:schemeClr val="bg1"/>
                </a:solidFill>
              </a:rPr>
              <a:t>Introduction</a:t>
            </a:r>
            <a:r>
              <a:rPr lang="en-US" sz="1200" i="1" baseline="0" dirty="0" smtClean="0">
                <a:solidFill>
                  <a:schemeClr val="bg1"/>
                </a:solidFill>
              </a:rPr>
              <a:t> to Sustainable </a:t>
            </a:r>
            <a:r>
              <a:rPr lang="en-US" sz="1200" i="1" dirty="0" smtClean="0">
                <a:solidFill>
                  <a:schemeClr val="bg1"/>
                </a:solidFill>
              </a:rPr>
              <a:t>Tourism</a:t>
            </a:r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384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B336162-B533-4EFE-8BB3-8EBB4A5E32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849B90-A1FA-4124-82BD-53878A0AB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592" y="177281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AU" sz="2800" dirty="0">
                <a:solidFill>
                  <a:srgbClr val="262626"/>
                </a:solidFill>
              </a:rPr>
              <a:t>Sustainable tourism and ethics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BFC6D7-9C4C-424D-97FA-67CFBEA21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But 5 reasons why tourism is suited to ethical considerations: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It is an activity </a:t>
            </a:r>
            <a:r>
              <a:rPr lang="en-US" sz="1600" dirty="0" err="1"/>
              <a:t>focussed</a:t>
            </a:r>
            <a:r>
              <a:rPr lang="en-US" sz="1600" dirty="0"/>
              <a:t> on human </a:t>
            </a:r>
            <a:r>
              <a:rPr lang="en-US" sz="1600" dirty="0" err="1"/>
              <a:t>behaviour</a:t>
            </a:r>
            <a:r>
              <a:rPr lang="en-US" sz="1600" dirty="0"/>
              <a:t>.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It includes several different actors representing a range of perspectives and objectives.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It has an applied context.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It has social, cultural, economic, ecological and political dimensions.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It can create a range of different combinations of impacts in a wide variety of contexts across the globe.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39F6F70-6362-4A8C-814D-63CC2B1D4A9D}"/>
              </a:ext>
            </a:extLst>
          </p:cNvPr>
          <p:cNvSpPr/>
          <p:nvPr/>
        </p:nvSpPr>
        <p:spPr>
          <a:xfrm>
            <a:off x="107504" y="3428999"/>
            <a:ext cx="387828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700" b="1" i="1" dirty="0"/>
              <a:t>“the absence of ethical leadership </a:t>
            </a:r>
          </a:p>
          <a:p>
            <a:pPr>
              <a:lnSpc>
                <a:spcPct val="90000"/>
              </a:lnSpc>
            </a:pPr>
            <a:r>
              <a:rPr lang="en-US" sz="1700" b="1" i="1" dirty="0"/>
              <a:t>in the tourism industry has been </a:t>
            </a:r>
          </a:p>
          <a:p>
            <a:pPr>
              <a:lnSpc>
                <a:spcPct val="90000"/>
              </a:lnSpc>
            </a:pPr>
            <a:r>
              <a:rPr lang="en-US" sz="1700" b="1" i="1" dirty="0"/>
              <a:t>truly ‘astounding” </a:t>
            </a:r>
          </a:p>
          <a:p>
            <a:pPr>
              <a:lnSpc>
                <a:spcPct val="90000"/>
              </a:lnSpc>
            </a:pPr>
            <a:r>
              <a:rPr lang="en-US" dirty="0"/>
              <a:t>	(</a:t>
            </a:r>
            <a:r>
              <a:rPr lang="en-US" dirty="0" err="1"/>
              <a:t>Donyadide</a:t>
            </a:r>
            <a:r>
              <a:rPr lang="en-US" dirty="0"/>
              <a:t>, 2010, p.429)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565" y="5609465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0" y="6055360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55484" y="6469959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1417428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56F5174-31D9-4DBB-AAB7-A1FD7BDB13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66129"/>
            <a:ext cx="4851603" cy="5925741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E113210-7872-481A-ADE6-3A05CCAF5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00"/>
          <a:stretch/>
        </p:blipFill>
        <p:spPr>
          <a:xfrm>
            <a:off x="0" y="466129"/>
            <a:ext cx="9144000" cy="59257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4330" y="641017"/>
            <a:ext cx="3733482" cy="10905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200" dirty="0">
                <a:solidFill>
                  <a:srgbClr val="000000"/>
                </a:solidFill>
              </a:rPr>
              <a:t>Why do we not talk about ethics in business? 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xmlns="" id="{F9A95BEE-6BB1-4A28-A8E6-A34B2E42E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186286"/>
            <a:ext cx="4320692" cy="4666770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t="1983" r="4" b="1990"/>
          <a:stretch/>
        </p:blipFill>
        <p:spPr>
          <a:xfrm>
            <a:off x="20" y="1351210"/>
            <a:ext cx="4180350" cy="4375387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962261" y="1731555"/>
            <a:ext cx="3733184" cy="4232912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AU" sz="1400" dirty="0">
                <a:solidFill>
                  <a:srgbClr val="000000"/>
                </a:solidFill>
              </a:rPr>
              <a:t>Moral Muteness is: </a:t>
            </a:r>
          </a:p>
          <a:p>
            <a:pPr marL="257175" indent="-257175">
              <a:lnSpc>
                <a:spcPct val="90000"/>
              </a:lnSpc>
              <a:buAutoNum type="arabicPeriod"/>
            </a:pPr>
            <a:r>
              <a:rPr lang="en-AU" sz="1400" dirty="0">
                <a:solidFill>
                  <a:srgbClr val="000000"/>
                </a:solidFill>
              </a:rPr>
              <a:t>Not speaking up when witnessing unethical behaviour</a:t>
            </a:r>
          </a:p>
          <a:p>
            <a:pPr marL="257175" indent="-257175">
              <a:lnSpc>
                <a:spcPct val="90000"/>
              </a:lnSpc>
              <a:buAutoNum type="arabicPeriod"/>
            </a:pPr>
            <a:r>
              <a:rPr lang="en-AU" sz="1400" dirty="0">
                <a:solidFill>
                  <a:srgbClr val="000000"/>
                </a:solidFill>
              </a:rPr>
              <a:t>The unwillingness to discuss ethics </a:t>
            </a:r>
          </a:p>
          <a:p>
            <a:pPr marL="257175" indent="-257175">
              <a:lnSpc>
                <a:spcPct val="90000"/>
              </a:lnSpc>
              <a:buAutoNum type="arabicPeriod"/>
            </a:pPr>
            <a:r>
              <a:rPr lang="en-AU" sz="1400" dirty="0">
                <a:solidFill>
                  <a:srgbClr val="000000"/>
                </a:solidFill>
              </a:rPr>
              <a:t>Discussing practices/decisions in a way that obscures your moral position and ethical beliefs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AU" sz="1400" dirty="0">
                <a:solidFill>
                  <a:srgbClr val="000000"/>
                </a:solidFill>
              </a:rPr>
              <a:t>	 (Bird &amp; Walters, 1989):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400" i="1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AU" sz="1400" i="1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AU" sz="1400" b="1" dirty="0">
                <a:solidFill>
                  <a:srgbClr val="000000"/>
                </a:solidFill>
              </a:rPr>
              <a:t>What causes moral muteness?</a:t>
            </a:r>
          </a:p>
          <a:p>
            <a:pPr marL="0" indent="0">
              <a:lnSpc>
                <a:spcPct val="90000"/>
              </a:lnSpc>
              <a:buNone/>
            </a:pPr>
            <a:endParaRPr lang="en-AU" sz="1400" b="1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AU" sz="1400" b="1" dirty="0">
                <a:solidFill>
                  <a:srgbClr val="000000"/>
                </a:solidFill>
              </a:rPr>
              <a:t>Discussions of ethics can be threatening to harmony, efficiency or power.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400" i="1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257175" indent="-257175">
              <a:lnSpc>
                <a:spcPct val="90000"/>
              </a:lnSpc>
              <a:buAutoNum type="arabicPeriod"/>
            </a:pPr>
            <a:endParaRPr lang="en-AU" sz="1400" dirty="0">
              <a:solidFill>
                <a:srgbClr val="000000"/>
              </a:solidFill>
            </a:endParaRPr>
          </a:p>
          <a:p>
            <a:pPr marL="257175" indent="-257175">
              <a:lnSpc>
                <a:spcPct val="90000"/>
              </a:lnSpc>
              <a:buAutoNum type="arabicPeriod"/>
            </a:pPr>
            <a:endParaRPr lang="en-AU" sz="1400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679642"/>
            <a:ext cx="874192" cy="11374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5537"/>
            <a:ext cx="791146" cy="691598"/>
          </a:xfrm>
          <a:prstGeom prst="rect">
            <a:avLst/>
          </a:prstGeom>
        </p:spPr>
      </p:pic>
      <p:sp>
        <p:nvSpPr>
          <p:cNvPr id="11" name="TextBox 8"/>
          <p:cNvSpPr txBox="1"/>
          <p:nvPr/>
        </p:nvSpPr>
        <p:spPr>
          <a:xfrm>
            <a:off x="1079294" y="6540136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06021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xmlns="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691352" y="799217"/>
            <a:ext cx="2200313" cy="2506881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214" y="1204108"/>
            <a:ext cx="2002054" cy="1781175"/>
          </a:xfrm>
        </p:spPr>
        <p:txBody>
          <a:bodyPr>
            <a:normAutofit/>
          </a:bodyPr>
          <a:lstStyle/>
          <a:p>
            <a:r>
              <a:rPr lang="en-AU" sz="2800" dirty="0">
                <a:solidFill>
                  <a:srgbClr val="FFFFFF"/>
                </a:solidFill>
              </a:rPr>
              <a:t>Ethics 101: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F47AE0E1-EB63-4C85-8F19-914DC95743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871163"/>
              </p:ext>
            </p:extLst>
          </p:nvPr>
        </p:nvGraphicFramePr>
        <p:xfrm>
          <a:off x="3347864" y="960738"/>
          <a:ext cx="5616624" cy="5428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671934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AU" sz="3400" dirty="0">
                <a:solidFill>
                  <a:schemeClr val="accent1"/>
                </a:solidFill>
              </a:rPr>
              <a:t>Empirical evidence for the importance of personal ethics in sustainable tourism</a:t>
            </a:r>
            <a:br>
              <a:rPr lang="en-AU" sz="3400" dirty="0">
                <a:solidFill>
                  <a:schemeClr val="accent1"/>
                </a:solidFill>
              </a:rPr>
            </a:br>
            <a:r>
              <a:rPr lang="en-AU" sz="3400" dirty="0">
                <a:solidFill>
                  <a:schemeClr val="accent1"/>
                </a:solidFill>
              </a:rPr>
              <a:t/>
            </a:r>
            <a:br>
              <a:rPr lang="en-AU" sz="3400" dirty="0">
                <a:solidFill>
                  <a:schemeClr val="accent1"/>
                </a:solidFill>
              </a:rPr>
            </a:br>
            <a:r>
              <a:rPr lang="en-AU" sz="3400" dirty="0">
                <a:solidFill>
                  <a:schemeClr val="accent1"/>
                </a:solidFill>
              </a:rPr>
              <a:t>THE CARE FACTOR! </a:t>
            </a:r>
            <a:br>
              <a:rPr lang="en-AU" sz="3400" dirty="0">
                <a:solidFill>
                  <a:schemeClr val="accent1"/>
                </a:solidFill>
              </a:rPr>
            </a:br>
            <a:endParaRPr lang="en-AU" sz="3400" dirty="0">
              <a:solidFill>
                <a:schemeClr val="accent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023" y="620688"/>
            <a:ext cx="4783327" cy="583264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sz="1600" dirty="0"/>
              <a:t>?? Surveyed 1945 Latin American accommodation providers and measured individualism/collectivism influences on sustainability practices – what they did and why?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AU" sz="1600" dirty="0"/>
              <a:t>Examples of sustainability practices surveyed: </a:t>
            </a:r>
          </a:p>
          <a:p>
            <a:pPr marL="355600" indent="0">
              <a:lnSpc>
                <a:spcPct val="90000"/>
              </a:lnSpc>
              <a:buNone/>
            </a:pPr>
            <a:r>
              <a:rPr lang="en-AU" sz="1600" i="1" dirty="0"/>
              <a:t>Save energy, save water, encourage customers to be environmentally friendly, use biodegradable products, conserve local wildlife, choose suppliers that demonstrate social responsibility, etc.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AU" sz="1600" dirty="0"/>
              <a:t>Examples of motivations: </a:t>
            </a:r>
          </a:p>
          <a:p>
            <a:pPr marL="355600" indent="0">
              <a:lnSpc>
                <a:spcPct val="90000"/>
              </a:lnSpc>
              <a:buNone/>
              <a:tabLst>
                <a:tab pos="355600" algn="l"/>
              </a:tabLst>
            </a:pPr>
            <a:r>
              <a:rPr lang="en-AU" sz="1600" i="1" dirty="0"/>
              <a:t>To protect the environment, for marketing and image benefits, it’s a personal/lifestyle choice, to obtain subsidies and grants, because it’s easy to implement</a:t>
            </a:r>
          </a:p>
          <a:p>
            <a:pPr marL="355600" indent="0">
              <a:lnSpc>
                <a:spcPct val="90000"/>
              </a:lnSpc>
              <a:buNone/>
              <a:tabLst>
                <a:tab pos="355600" algn="l"/>
              </a:tabLst>
            </a:pPr>
            <a:endParaRPr lang="en-AU" sz="1600" i="1" dirty="0"/>
          </a:p>
          <a:p>
            <a:pPr marL="0"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AU" sz="1600" i="1" dirty="0"/>
              <a:t>MOST  SUSTAINABILITY ACTIONS WERE DRIVEN BY A SENSE OF PERSONAL RESPONSIBILITY  OR CARE FOR OTHERS!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9680" y="5630106"/>
            <a:ext cx="874192" cy="1137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5" y="6076001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79599" y="6490600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84331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45659" y="4572000"/>
            <a:ext cx="5293730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4767072"/>
            <a:ext cx="4945641" cy="1625210"/>
          </a:xfrm>
        </p:spPr>
        <p:txBody>
          <a:bodyPr>
            <a:normAutofit/>
          </a:bodyPr>
          <a:lstStyle/>
          <a:p>
            <a:pPr algn="r"/>
            <a:r>
              <a:rPr lang="en-AU" dirty="0">
                <a:solidFill>
                  <a:srgbClr val="FFFFFF"/>
                </a:solidFill>
              </a:rPr>
              <a:t>A WORD ABOUT RELATIVISM….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/>
          </a:blip>
          <a:srcRect l="452" r="953" b="1"/>
          <a:stretch/>
        </p:blipFill>
        <p:spPr>
          <a:xfrm>
            <a:off x="245660" y="321733"/>
            <a:ext cx="5293729" cy="410739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50991" y="321732"/>
            <a:ext cx="3251710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7604" y="296688"/>
            <a:ext cx="2798483" cy="6214534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sz="1700" dirty="0">
                <a:solidFill>
                  <a:srgbClr val="FFFFFF"/>
                </a:solidFill>
              </a:rPr>
              <a:t>What are social norms:</a:t>
            </a:r>
          </a:p>
          <a:p>
            <a:pPr marL="0" indent="0">
              <a:lnSpc>
                <a:spcPct val="90000"/>
              </a:lnSpc>
              <a:buNone/>
            </a:pPr>
            <a:endParaRPr lang="en-AU" sz="1700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>
                <a:solidFill>
                  <a:srgbClr val="FFFFFF"/>
                </a:solidFill>
              </a:rPr>
              <a:t>“mental representations of appropriate behavior”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>
                <a:solidFill>
                  <a:srgbClr val="FFFFFF"/>
                </a:solidFill>
              </a:rPr>
              <a:t>e.g. using coffee cups, recycling, straws, car use, carbon offsets when flying.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700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>
                <a:solidFill>
                  <a:srgbClr val="FFFFFF"/>
                </a:solidFill>
              </a:rPr>
              <a:t>“But I am only one person”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>
                <a:solidFill>
                  <a:srgbClr val="FFFFFF"/>
                </a:solidFill>
              </a:rPr>
              <a:t>Vs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>
                <a:solidFill>
                  <a:srgbClr val="FFFFFF"/>
                </a:solidFill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>
                <a:solidFill>
                  <a:srgbClr val="FFFFFF"/>
                </a:solidFill>
              </a:rPr>
              <a:t>“Be the change you want to see in the world”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2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EB9C97-886C-46B8-AE36-D96E6B164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200" dirty="0">
                <a:solidFill>
                  <a:schemeClr val="accent1"/>
                </a:solidFill>
              </a:rPr>
              <a:t>Sustainability is a</a:t>
            </a:r>
            <a:r>
              <a:rPr lang="en-US" sz="2200" i="1" dirty="0">
                <a:solidFill>
                  <a:schemeClr val="accent1"/>
                </a:solidFill>
              </a:rPr>
              <a:t> “value-driven journey, influenced primarily by the development of environmental consciousness and personal, socio-cultural and situational factors of the individual business-owners”</a:t>
            </a:r>
            <a:r>
              <a:rPr lang="en-US" sz="2200" dirty="0">
                <a:solidFill>
                  <a:schemeClr val="accent1"/>
                </a:solidFill>
              </a:rPr>
              <a:t>  (</a:t>
            </a:r>
            <a:r>
              <a:rPr lang="en-US" sz="2200" dirty="0" err="1">
                <a:solidFill>
                  <a:schemeClr val="accent1"/>
                </a:solidFill>
              </a:rPr>
              <a:t>Garay</a:t>
            </a:r>
            <a:r>
              <a:rPr lang="en-US" sz="2200" dirty="0">
                <a:solidFill>
                  <a:schemeClr val="accent1"/>
                </a:solidFill>
              </a:rPr>
              <a:t> &amp; Font, 2015, p.336). </a:t>
            </a:r>
            <a:r>
              <a:rPr lang="en-AU" sz="2200" dirty="0">
                <a:solidFill>
                  <a:schemeClr val="accent1"/>
                </a:solidFill>
              </a:rPr>
              <a:t/>
            </a:r>
            <a:br>
              <a:rPr lang="en-AU" sz="2200" dirty="0">
                <a:solidFill>
                  <a:schemeClr val="accent1"/>
                </a:solidFill>
              </a:rPr>
            </a:br>
            <a:endParaRPr lang="en-AU" sz="2200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166706-E350-4624-9180-E1BF393AD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2100" dirty="0"/>
              <a:t>How do we progress towards sustainability </a:t>
            </a:r>
          </a:p>
          <a:p>
            <a:pPr marL="457200" indent="-457200">
              <a:buAutoNum type="arabicPeriod"/>
            </a:pPr>
            <a:r>
              <a:rPr lang="en-AU" sz="2100" dirty="0"/>
              <a:t>At an individual level </a:t>
            </a:r>
          </a:p>
          <a:p>
            <a:pPr marL="457200" indent="-457200">
              <a:buAutoNum type="arabicPeriod"/>
            </a:pPr>
            <a:r>
              <a:rPr lang="en-AU" sz="2100" dirty="0"/>
              <a:t>At a business level </a:t>
            </a:r>
          </a:p>
          <a:p>
            <a:pPr marL="457200" indent="-457200">
              <a:buAutoNum type="arabicPeriod"/>
            </a:pPr>
            <a:r>
              <a:rPr lang="en-AU" sz="2100" dirty="0"/>
              <a:t>At a sectoral level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688921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4816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9294" y="6549415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789173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ustom 1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1523</Words>
  <Application>Microsoft Office PowerPoint</Application>
  <PresentationFormat>On-screen Show (4:3)</PresentationFormat>
  <Paragraphs>198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Rounded MT Bold</vt:lpstr>
      <vt:lpstr>Calibri</vt:lpstr>
      <vt:lpstr>Times New Roman</vt:lpstr>
      <vt:lpstr>Default Theme</vt:lpstr>
      <vt:lpstr>Ethics and sustainable tourism</vt:lpstr>
      <vt:lpstr>A sequence of thinking about tourism</vt:lpstr>
      <vt:lpstr>Ethics</vt:lpstr>
      <vt:lpstr>Sustainable tourism and ethics</vt:lpstr>
      <vt:lpstr>Why do we not talk about ethics in business? </vt:lpstr>
      <vt:lpstr>Ethics 101: </vt:lpstr>
      <vt:lpstr>Empirical evidence for the importance of personal ethics in sustainable tourism  THE CARE FACTOR!  </vt:lpstr>
      <vt:lpstr>A WORD ABOUT RELATIVISM…. </vt:lpstr>
      <vt:lpstr>Sustainability is a “value-driven journey, influenced primarily by the development of environmental consciousness and personal, socio-cultural and situational factors of the individual business-owners”  (Garay &amp; Font, 2015, p.336).  </vt:lpstr>
      <vt:lpstr>1. How an individual considers ethics in decision-making</vt:lpstr>
      <vt:lpstr>Additional considerations </vt:lpstr>
      <vt:lpstr>2. How a business progresses to sustainability</vt:lpstr>
      <vt:lpstr>3. At a sector level</vt:lpstr>
      <vt:lpstr>Cases in tourism</vt:lpstr>
      <vt:lpstr>Presenting your values to the world </vt:lpstr>
      <vt:lpstr>Corporate social responsibility </vt:lpstr>
      <vt:lpstr>Greenwashing</vt:lpstr>
      <vt:lpstr>Greenhusing </vt:lpstr>
      <vt:lpstr>Speaking up about ethical issues </vt:lpstr>
      <vt:lpstr>In sum…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and sustainable tourism</dc:title>
  <dc:creator>Alexandra Coghlan</dc:creator>
  <cp:lastModifiedBy>Sally North</cp:lastModifiedBy>
  <cp:revision>3</cp:revision>
  <dcterms:created xsi:type="dcterms:W3CDTF">2019-08-20T04:57:02Z</dcterms:created>
  <dcterms:modified xsi:type="dcterms:W3CDTF">2019-09-18T13:40:19Z</dcterms:modified>
</cp:coreProperties>
</file>